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Libre Baskerville"/>
      <p:regular r:id="rId15"/>
    </p:embeddedFont>
    <p:embeddedFont>
      <p:font typeface="Libre Baskerville"/>
      <p:regular r:id="rId16"/>
    </p:embeddedFont>
    <p:embeddedFont>
      <p:font typeface="Libre Baskerville"/>
      <p:regular r:id="rId17"/>
    </p:embeddedFont>
    <p:embeddedFont>
      <p:font typeface="Libre Baskerville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825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Plan de Communication Stratégique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4027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Notre plan de communication vise à transformer votre visibilité et impact sur le marché pour 2024-2025.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212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Nous allons définir ensemble une stratégie cohérente, mesurable et adaptée à vos objectifs d'entreprise.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5021"/>
            <a:ext cx="90688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Analyse de la Situation Actuelle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0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Audit Complet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192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Évaluation approfondie des communications internes et externes actuelles.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Identification des lacunes et opportunités immédiates.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350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Analyse SWOT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93192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Cartographie précise des forces médiatiques à exploiter.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8617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Identification des risques communicationnels à mitiger.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350776"/>
            <a:ext cx="3802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Benchmark Concurrentiel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93192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Analyse des stratégies des 3-5 acteurs principaux du secteur.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48617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Identification des espaces de différenciation disponibles.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Objectifs et Cibles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Objectifs SMART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62639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Spécifiques, Mesurables, Atteignables, Réalistes, Temporels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7067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Segmentation des publics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7891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Identification précise des groupes prioritaires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30709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KPIs de performance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1639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Indicateurs clés pour mesurer le succès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441102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Messages Clés</a:t>
            </a:r>
            <a:endParaRPr lang="en-US" sz="3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537222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Plateforme de marque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Notre positionnement exclusif sur le marché.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275177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Hiérarchie des messages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Adaptation stratégique selon chaque audience cible.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Ton et style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Personnalité de marque cohérente à travers tous les canaux.</a:t>
            </a:r>
            <a:endParaRPr lang="en-US" sz="13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315528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Éléments de langage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Terminologie spécifique renforçant notre expertise.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792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Canaux et Tactiques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Digital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Réseaux sociaux, SEO/SEA, email marketing, contenu web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Presse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Relations médias, communiqués, dossiers thématiques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Événementiel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Webinaires, salons professionnels, conférences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Partenariats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Collaborations stratégiques, influenceurs, ambassadeurs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72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070" y="3429595"/>
            <a:ext cx="6300668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Calendrier d'Exécution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8070" y="4658558"/>
            <a:ext cx="13134261" cy="30480"/>
          </a:xfrm>
          <a:prstGeom prst="roundRect">
            <a:avLst>
              <a:gd name="adj" fmla="val 105199"/>
            </a:avLst>
          </a:prstGeom>
          <a:solidFill>
            <a:srgbClr val="D0CED9"/>
          </a:solidFill>
          <a:ln/>
        </p:spPr>
      </p:sp>
      <p:sp>
        <p:nvSpPr>
          <p:cNvPr id="5" name="Shape 2"/>
          <p:cNvSpPr/>
          <p:nvPr/>
        </p:nvSpPr>
        <p:spPr>
          <a:xfrm>
            <a:off x="2294334" y="4658499"/>
            <a:ext cx="30480" cy="641271"/>
          </a:xfrm>
          <a:prstGeom prst="roundRect">
            <a:avLst>
              <a:gd name="adj" fmla="val 105199"/>
            </a:avLst>
          </a:prstGeom>
          <a:solidFill>
            <a:srgbClr val="D0CED9"/>
          </a:solidFill>
          <a:ln/>
        </p:spPr>
      </p:sp>
      <p:sp>
        <p:nvSpPr>
          <p:cNvPr id="6" name="Shape 3"/>
          <p:cNvSpPr/>
          <p:nvPr/>
        </p:nvSpPr>
        <p:spPr>
          <a:xfrm>
            <a:off x="2069187" y="4418112"/>
            <a:ext cx="480893" cy="480893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2149257" y="4458117"/>
            <a:ext cx="320635" cy="400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973693" y="5513665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Q1 2024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961787" y="5975866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Lancement des nouvelles plateformes digitales.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961787" y="6787991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Formation des équipes aux messages clés.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5631299" y="4658499"/>
            <a:ext cx="30480" cy="641271"/>
          </a:xfrm>
          <a:prstGeom prst="roundRect">
            <a:avLst>
              <a:gd name="adj" fmla="val 105199"/>
            </a:avLst>
          </a:prstGeom>
          <a:solidFill>
            <a:srgbClr val="D0CED9"/>
          </a:solidFill>
          <a:ln/>
        </p:spPr>
      </p:sp>
      <p:sp>
        <p:nvSpPr>
          <p:cNvPr id="12" name="Shape 9"/>
          <p:cNvSpPr/>
          <p:nvPr/>
        </p:nvSpPr>
        <p:spPr>
          <a:xfrm>
            <a:off x="5406152" y="4418112"/>
            <a:ext cx="480893" cy="480893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5486221" y="4458117"/>
            <a:ext cx="320635" cy="400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4310658" y="5513665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Q2 2024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4298752" y="5975866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Activation des partenariats médias stratégiques.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298752" y="6787991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Premier événement phare de l'année.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8968264" y="4658499"/>
            <a:ext cx="30480" cy="641271"/>
          </a:xfrm>
          <a:prstGeom prst="roundRect">
            <a:avLst>
              <a:gd name="adj" fmla="val 105199"/>
            </a:avLst>
          </a:prstGeom>
          <a:solidFill>
            <a:srgbClr val="D0CED9"/>
          </a:solidFill>
          <a:ln/>
        </p:spPr>
      </p:sp>
      <p:sp>
        <p:nvSpPr>
          <p:cNvPr id="18" name="Shape 15"/>
          <p:cNvSpPr/>
          <p:nvPr/>
        </p:nvSpPr>
        <p:spPr>
          <a:xfrm>
            <a:off x="8743117" y="4418112"/>
            <a:ext cx="480893" cy="480893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9" name="Text 16"/>
          <p:cNvSpPr/>
          <p:nvPr/>
        </p:nvSpPr>
        <p:spPr>
          <a:xfrm>
            <a:off x="8823186" y="4458117"/>
            <a:ext cx="320635" cy="400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500" dirty="0"/>
          </a:p>
        </p:txBody>
      </p:sp>
      <p:sp>
        <p:nvSpPr>
          <p:cNvPr id="20" name="Text 17"/>
          <p:cNvSpPr/>
          <p:nvPr/>
        </p:nvSpPr>
        <p:spPr>
          <a:xfrm>
            <a:off x="7647623" y="5513665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Q3 2024</a:t>
            </a:r>
            <a:endParaRPr lang="en-US" sz="2100" dirty="0"/>
          </a:p>
        </p:txBody>
      </p:sp>
      <p:sp>
        <p:nvSpPr>
          <p:cNvPr id="21" name="Text 18"/>
          <p:cNvSpPr/>
          <p:nvPr/>
        </p:nvSpPr>
        <p:spPr>
          <a:xfrm>
            <a:off x="7635716" y="5975866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Évaluation intermédiaire et ajustements tactiques.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7635716" y="6787991"/>
            <a:ext cx="2695813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Lancement campagne automne/hiver.</a:t>
            </a:r>
            <a:endParaRPr lang="en-US" sz="1650" dirty="0"/>
          </a:p>
        </p:txBody>
      </p:sp>
      <p:sp>
        <p:nvSpPr>
          <p:cNvPr id="23" name="Shape 20"/>
          <p:cNvSpPr/>
          <p:nvPr/>
        </p:nvSpPr>
        <p:spPr>
          <a:xfrm>
            <a:off x="12305228" y="4658499"/>
            <a:ext cx="30480" cy="641271"/>
          </a:xfrm>
          <a:prstGeom prst="roundRect">
            <a:avLst>
              <a:gd name="adj" fmla="val 105199"/>
            </a:avLst>
          </a:prstGeom>
          <a:solidFill>
            <a:srgbClr val="D0CED9"/>
          </a:solidFill>
          <a:ln/>
        </p:spPr>
      </p:sp>
      <p:sp>
        <p:nvSpPr>
          <p:cNvPr id="24" name="Shape 21"/>
          <p:cNvSpPr/>
          <p:nvPr/>
        </p:nvSpPr>
        <p:spPr>
          <a:xfrm>
            <a:off x="12080081" y="4418112"/>
            <a:ext cx="480893" cy="480893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25" name="Text 22"/>
          <p:cNvSpPr/>
          <p:nvPr/>
        </p:nvSpPr>
        <p:spPr>
          <a:xfrm>
            <a:off x="12160151" y="4458117"/>
            <a:ext cx="320635" cy="400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500" dirty="0"/>
          </a:p>
        </p:txBody>
      </p:sp>
      <p:sp>
        <p:nvSpPr>
          <p:cNvPr id="26" name="Text 23"/>
          <p:cNvSpPr/>
          <p:nvPr/>
        </p:nvSpPr>
        <p:spPr>
          <a:xfrm>
            <a:off x="10984587" y="5513665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Q4 2024</a:t>
            </a:r>
            <a:endParaRPr lang="en-US" sz="2100" dirty="0"/>
          </a:p>
        </p:txBody>
      </p:sp>
      <p:sp>
        <p:nvSpPr>
          <p:cNvPr id="27" name="Text 24"/>
          <p:cNvSpPr/>
          <p:nvPr/>
        </p:nvSpPr>
        <p:spPr>
          <a:xfrm>
            <a:off x="10972681" y="5975866"/>
            <a:ext cx="2695932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 annuel et planification 2025.</a:t>
            </a:r>
            <a:endParaRPr lang="en-US" sz="1650" dirty="0"/>
          </a:p>
        </p:txBody>
      </p:sp>
      <p:sp>
        <p:nvSpPr>
          <p:cNvPr id="28" name="Text 25"/>
          <p:cNvSpPr/>
          <p:nvPr/>
        </p:nvSpPr>
        <p:spPr>
          <a:xfrm>
            <a:off x="10972681" y="6787991"/>
            <a:ext cx="2695932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Célébration des succès avec les parties prenantes.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213" y="441722"/>
            <a:ext cx="4332803" cy="501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Budget et Ressources</a:t>
            </a:r>
            <a:endParaRPr lang="en-US" sz="3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213" y="1264920"/>
            <a:ext cx="13505974" cy="737223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447925" y="866763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100F3D"/>
          </a:solidFill>
          <a:ln/>
        </p:spPr>
      </p:sp>
      <p:sp>
        <p:nvSpPr>
          <p:cNvPr id="5" name="Text 2"/>
          <p:cNvSpPr/>
          <p:nvPr/>
        </p:nvSpPr>
        <p:spPr>
          <a:xfrm>
            <a:off x="2669500" y="8667631"/>
            <a:ext cx="471964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3965496" y="866763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211E7A"/>
          </a:solidFill>
          <a:ln/>
        </p:spPr>
      </p:sp>
      <p:sp>
        <p:nvSpPr>
          <p:cNvPr id="7" name="Text 4"/>
          <p:cNvSpPr/>
          <p:nvPr/>
        </p:nvSpPr>
        <p:spPr>
          <a:xfrm>
            <a:off x="4187071" y="8667631"/>
            <a:ext cx="1014293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Événementiel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6591300" y="866763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312DB7"/>
          </a:solidFill>
          <a:ln/>
        </p:spPr>
      </p:sp>
      <p:sp>
        <p:nvSpPr>
          <p:cNvPr id="9" name="Text 6"/>
          <p:cNvSpPr/>
          <p:nvPr/>
        </p:nvSpPr>
        <p:spPr>
          <a:xfrm>
            <a:off x="6812875" y="8667631"/>
            <a:ext cx="1226106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Relations Presse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9181981" y="866763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5C59D6"/>
          </a:solidFill>
          <a:ln/>
        </p:spPr>
      </p:sp>
      <p:sp>
        <p:nvSpPr>
          <p:cNvPr id="11" name="Text 8"/>
          <p:cNvSpPr/>
          <p:nvPr/>
        </p:nvSpPr>
        <p:spPr>
          <a:xfrm>
            <a:off x="9403556" y="8667631"/>
            <a:ext cx="1508046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Production Contenu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11488817" y="866763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9895E5"/>
          </a:solidFill>
          <a:ln/>
        </p:spPr>
      </p:sp>
      <p:sp>
        <p:nvSpPr>
          <p:cNvPr id="13" name="Text 10"/>
          <p:cNvSpPr/>
          <p:nvPr/>
        </p:nvSpPr>
        <p:spPr>
          <a:xfrm>
            <a:off x="11710392" y="8667631"/>
            <a:ext cx="935712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Contingence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62213" y="9008864"/>
            <a:ext cx="13505974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Répartition stratégique pour maximiser l'impact et assurer un ROI optimal sur chaque euro investi.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0203"/>
            <a:ext cx="75266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Évaluation et Ajustements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974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01680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1974294"/>
            <a:ext cx="29270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Mesure des résultats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246471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Suivi hebdomadaire des KPIs quantitatifs et qualitatifs.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3095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335208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309580"/>
            <a:ext cx="29375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Analyse et reporting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379999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Tableaux de bord mensuels pour la direction et les équipes.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46448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468737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4644866"/>
            <a:ext cx="30256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Revues trimestrielles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13528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Évaluation approfondie et ajustements stratégiques si nécessaire.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34305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638556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343055"/>
            <a:ext cx="3299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Optimisation continue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683347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Processus d'amélioration basé sur les données et retours terrain.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2025-03-30T17:21:31Z</dcterms:created>
  <dcterms:modified xsi:type="dcterms:W3CDTF">2025-03-30T17:21:31Z</dcterms:modified>
</cp:coreProperties>
</file>