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8229600" cx="14630400"/>
  <p:notesSz cx="8229600" cy="14630400"/>
  <p:embeddedFontLst>
    <p:embeddedFont>
      <p:font typeface="Alexandria SemiBold"/>
      <p:regular r:id="rId13"/>
      <p:bold r:id="rId14"/>
    </p:embeddedFont>
    <p:embeddedFont>
      <p:font typeface="Sora Light"/>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AlexandriaSemiBold-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SoraLight-regular.fntdata"/><Relationship Id="rId14" Type="http://schemas.openxmlformats.org/officeDocument/2006/relationships/font" Target="fonts/AlexandriaSemiBold-bold.fntdata"/><Relationship Id="rId16" Type="http://schemas.openxmlformats.org/officeDocument/2006/relationships/font" Target="fonts/SoraLight-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t>‹#›</a:t>
            </a:fld>
            <a:endParaRPr b="0" i="0" sz="1200" u="none" cap="none" strike="noStrik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spTree>
      <p:nvGrpSpPr>
        <p:cNvPr id="10" name="Shape 10"/>
        <p:cNvGrpSpPr/>
        <p:nvPr/>
      </p:nvGrpSpPr>
      <p:grpSpPr>
        <a:xfrm>
          <a:off x="0" y="0"/>
          <a:ext cx="0" cy="0"/>
          <a:chOff x="0" y="0"/>
          <a:chExt cx="0" cy="0"/>
        </a:xfrm>
      </p:grpSpPr>
      <p:sp>
        <p:nvSpPr>
          <p:cNvPr id="11" name="Google Shape;11;p2"/>
          <p:cNvSpPr/>
          <p:nvPr/>
        </p:nvSpPr>
        <p:spPr>
          <a:xfrm>
            <a:off x="0" y="0"/>
            <a:ext cx="14630400" cy="8229600"/>
          </a:xfrm>
          <a:prstGeom prst="rect">
            <a:avLst/>
          </a:prstGeom>
          <a:solidFill>
            <a:srgbClr val="E7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0" y="0"/>
            <a:ext cx="14630400" cy="8229600"/>
          </a:xfrm>
          <a:prstGeom prst="rect">
            <a:avLst/>
          </a:prstGeom>
          <a:solidFill>
            <a:srgbClr val="FF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spTree>
      <p:nvGrpSpPr>
        <p:cNvPr id="13" name="Shape 13"/>
        <p:cNvGrpSpPr/>
        <p:nvPr/>
      </p:nvGrpSpPr>
      <p:grpSpPr>
        <a:xfrm>
          <a:off x="0" y="0"/>
          <a:ext cx="0" cy="0"/>
          <a:chOff x="0" y="0"/>
          <a:chExt cx="0" cy="0"/>
        </a:xfrm>
      </p:grpSpPr>
      <p:sp>
        <p:nvSpPr>
          <p:cNvPr id="14" name="Google Shape;14;p3"/>
          <p:cNvSpPr/>
          <p:nvPr/>
        </p:nvSpPr>
        <p:spPr>
          <a:xfrm>
            <a:off x="0" y="0"/>
            <a:ext cx="14630400" cy="8229600"/>
          </a:xfrm>
          <a:prstGeom prst="rect">
            <a:avLst/>
          </a:prstGeom>
          <a:solidFill>
            <a:srgbClr val="E7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0" y="0"/>
            <a:ext cx="14630400" cy="8229600"/>
          </a:xfrm>
          <a:prstGeom prst="rect">
            <a:avLst/>
          </a:prstGeom>
          <a:solidFill>
            <a:srgbClr val="FF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spTree>
      <p:nvGrpSpPr>
        <p:cNvPr id="16" name="Shape 16"/>
        <p:cNvGrpSpPr/>
        <p:nvPr/>
      </p:nvGrpSpPr>
      <p:grpSpPr>
        <a:xfrm>
          <a:off x="0" y="0"/>
          <a:ext cx="0" cy="0"/>
          <a:chOff x="0" y="0"/>
          <a:chExt cx="0" cy="0"/>
        </a:xfrm>
      </p:grpSpPr>
      <p:sp>
        <p:nvSpPr>
          <p:cNvPr id="17" name="Google Shape;17;p4"/>
          <p:cNvSpPr/>
          <p:nvPr/>
        </p:nvSpPr>
        <p:spPr>
          <a:xfrm>
            <a:off x="0" y="0"/>
            <a:ext cx="14630400" cy="8229600"/>
          </a:xfrm>
          <a:prstGeom prst="rect">
            <a:avLst/>
          </a:prstGeom>
          <a:solidFill>
            <a:srgbClr val="E7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p:nvPr/>
        </p:nvSpPr>
        <p:spPr>
          <a:xfrm>
            <a:off x="0" y="0"/>
            <a:ext cx="14630400" cy="8229600"/>
          </a:xfrm>
          <a:prstGeom prst="rect">
            <a:avLst/>
          </a:prstGeom>
          <a:solidFill>
            <a:srgbClr val="FF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spTree>
      <p:nvGrpSpPr>
        <p:cNvPr id="19" name="Shape 19"/>
        <p:cNvGrpSpPr/>
        <p:nvPr/>
      </p:nvGrpSpPr>
      <p:grpSpPr>
        <a:xfrm>
          <a:off x="0" y="0"/>
          <a:ext cx="0" cy="0"/>
          <a:chOff x="0" y="0"/>
          <a:chExt cx="0" cy="0"/>
        </a:xfrm>
      </p:grpSpPr>
      <p:sp>
        <p:nvSpPr>
          <p:cNvPr id="20" name="Google Shape;20;p5"/>
          <p:cNvSpPr/>
          <p:nvPr/>
        </p:nvSpPr>
        <p:spPr>
          <a:xfrm>
            <a:off x="0" y="0"/>
            <a:ext cx="14630400" cy="8229600"/>
          </a:xfrm>
          <a:prstGeom prst="rect">
            <a:avLst/>
          </a:prstGeom>
          <a:solidFill>
            <a:srgbClr val="E7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5"/>
          <p:cNvSpPr/>
          <p:nvPr/>
        </p:nvSpPr>
        <p:spPr>
          <a:xfrm>
            <a:off x="0" y="0"/>
            <a:ext cx="14630400" cy="8229600"/>
          </a:xfrm>
          <a:prstGeom prst="rect">
            <a:avLst/>
          </a:prstGeom>
          <a:solidFill>
            <a:srgbClr val="FF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spTree>
      <p:nvGrpSpPr>
        <p:cNvPr id="22" name="Shape 22"/>
        <p:cNvGrpSpPr/>
        <p:nvPr/>
      </p:nvGrpSpPr>
      <p:grpSpPr>
        <a:xfrm>
          <a:off x="0" y="0"/>
          <a:ext cx="0" cy="0"/>
          <a:chOff x="0" y="0"/>
          <a:chExt cx="0" cy="0"/>
        </a:xfrm>
      </p:grpSpPr>
      <p:sp>
        <p:nvSpPr>
          <p:cNvPr id="23" name="Google Shape;23;p6"/>
          <p:cNvSpPr/>
          <p:nvPr/>
        </p:nvSpPr>
        <p:spPr>
          <a:xfrm>
            <a:off x="0" y="0"/>
            <a:ext cx="14630400" cy="8229600"/>
          </a:xfrm>
          <a:prstGeom prst="rect">
            <a:avLst/>
          </a:prstGeom>
          <a:solidFill>
            <a:srgbClr val="E7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6"/>
          <p:cNvSpPr/>
          <p:nvPr/>
        </p:nvSpPr>
        <p:spPr>
          <a:xfrm>
            <a:off x="0" y="0"/>
            <a:ext cx="14630400" cy="8229600"/>
          </a:xfrm>
          <a:prstGeom prst="rect">
            <a:avLst/>
          </a:prstGeom>
          <a:solidFill>
            <a:srgbClr val="FF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spTree>
      <p:nvGrpSpPr>
        <p:cNvPr id="25" name="Shape 25"/>
        <p:cNvGrpSpPr/>
        <p:nvPr/>
      </p:nvGrpSpPr>
      <p:grpSpPr>
        <a:xfrm>
          <a:off x="0" y="0"/>
          <a:ext cx="0" cy="0"/>
          <a:chOff x="0" y="0"/>
          <a:chExt cx="0" cy="0"/>
        </a:xfrm>
      </p:grpSpPr>
      <p:sp>
        <p:nvSpPr>
          <p:cNvPr id="26" name="Google Shape;26;p7"/>
          <p:cNvSpPr/>
          <p:nvPr/>
        </p:nvSpPr>
        <p:spPr>
          <a:xfrm>
            <a:off x="0" y="0"/>
            <a:ext cx="14630400" cy="8229600"/>
          </a:xfrm>
          <a:prstGeom prst="rect">
            <a:avLst/>
          </a:prstGeom>
          <a:solidFill>
            <a:srgbClr val="E7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7"/>
          <p:cNvSpPr/>
          <p:nvPr/>
        </p:nvSpPr>
        <p:spPr>
          <a:xfrm>
            <a:off x="0" y="0"/>
            <a:ext cx="14630400" cy="8229600"/>
          </a:xfrm>
          <a:prstGeom prst="rect">
            <a:avLst/>
          </a:prstGeom>
          <a:solidFill>
            <a:srgbClr val="FF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spTree>
      <p:nvGrpSpPr>
        <p:cNvPr id="28" name="Shape 28"/>
        <p:cNvGrpSpPr/>
        <p:nvPr/>
      </p:nvGrpSpPr>
      <p:grpSpPr>
        <a:xfrm>
          <a:off x="0" y="0"/>
          <a:ext cx="0" cy="0"/>
          <a:chOff x="0" y="0"/>
          <a:chExt cx="0" cy="0"/>
        </a:xfrm>
      </p:grpSpPr>
      <p:sp>
        <p:nvSpPr>
          <p:cNvPr id="29" name="Google Shape;29;p8"/>
          <p:cNvSpPr/>
          <p:nvPr/>
        </p:nvSpPr>
        <p:spPr>
          <a:xfrm>
            <a:off x="0" y="0"/>
            <a:ext cx="14630400" cy="8229600"/>
          </a:xfrm>
          <a:prstGeom prst="rect">
            <a:avLst/>
          </a:prstGeom>
          <a:solidFill>
            <a:srgbClr val="E7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8"/>
          <p:cNvSpPr/>
          <p:nvPr/>
        </p:nvSpPr>
        <p:spPr>
          <a:xfrm>
            <a:off x="0" y="0"/>
            <a:ext cx="14630400" cy="8229600"/>
          </a:xfrm>
          <a:prstGeom prst="rect">
            <a:avLst/>
          </a:prstGeom>
          <a:solidFill>
            <a:srgbClr val="FF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master">
  <p:cSld name="Slide 8 master">
    <p:spTree>
      <p:nvGrpSpPr>
        <p:cNvPr id="31" name="Shape 31"/>
        <p:cNvGrpSpPr/>
        <p:nvPr/>
      </p:nvGrpSpPr>
      <p:grpSpPr>
        <a:xfrm>
          <a:off x="0" y="0"/>
          <a:ext cx="0" cy="0"/>
          <a:chOff x="0" y="0"/>
          <a:chExt cx="0" cy="0"/>
        </a:xfrm>
      </p:grpSpPr>
      <p:sp>
        <p:nvSpPr>
          <p:cNvPr id="32" name="Google Shape;32;p9"/>
          <p:cNvSpPr/>
          <p:nvPr/>
        </p:nvSpPr>
        <p:spPr>
          <a:xfrm>
            <a:off x="0" y="0"/>
            <a:ext cx="14630400" cy="8229600"/>
          </a:xfrm>
          <a:prstGeom prst="rect">
            <a:avLst/>
          </a:prstGeom>
          <a:solidFill>
            <a:srgbClr val="E7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9"/>
          <p:cNvSpPr/>
          <p:nvPr/>
        </p:nvSpPr>
        <p:spPr>
          <a:xfrm>
            <a:off x="0" y="0"/>
            <a:ext cx="14630400" cy="8229600"/>
          </a:xfrm>
          <a:prstGeom prst="rect">
            <a:avLst/>
          </a:prstGeom>
          <a:solidFill>
            <a:srgbClr val="FF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34" name="Shape 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3.png"/><Relationship Id="rId6" Type="http://schemas.openxmlformats.org/officeDocument/2006/relationships/image" Target="../media/image10.png"/><Relationship Id="rId7" Type="http://schemas.openxmlformats.org/officeDocument/2006/relationships/image" Target="../media/image2.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7.png"/><Relationship Id="rId7"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2.png"/><Relationship Id="rId10" Type="http://schemas.openxmlformats.org/officeDocument/2006/relationships/image" Target="../media/image18.png"/><Relationship Id="rId9"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14.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27.png"/><Relationship Id="rId10" Type="http://schemas.openxmlformats.org/officeDocument/2006/relationships/image" Target="../media/image21.png"/><Relationship Id="rId9"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8.png"/><Relationship Id="rId7" Type="http://schemas.openxmlformats.org/officeDocument/2006/relationships/image" Target="../media/image32.png"/><Relationship Id="rId8"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pic>
        <p:nvPicPr>
          <p:cNvPr descr="preencoded.png" id="40" name="Google Shape;40;p11"/>
          <p:cNvPicPr preferRelativeResize="0"/>
          <p:nvPr/>
        </p:nvPicPr>
        <p:blipFill rotWithShape="1">
          <a:blip r:embed="rId3">
            <a:alphaModFix/>
          </a:blip>
          <a:srcRect b="0" l="0" r="0" t="0"/>
          <a:stretch/>
        </p:blipFill>
        <p:spPr>
          <a:xfrm>
            <a:off x="9144000" y="0"/>
            <a:ext cx="5486400" cy="8229600"/>
          </a:xfrm>
          <a:prstGeom prst="rect">
            <a:avLst/>
          </a:prstGeom>
          <a:noFill/>
          <a:ln>
            <a:noFill/>
          </a:ln>
        </p:spPr>
      </p:pic>
      <p:sp>
        <p:nvSpPr>
          <p:cNvPr id="41" name="Google Shape;41;p11"/>
          <p:cNvSpPr/>
          <p:nvPr/>
        </p:nvSpPr>
        <p:spPr>
          <a:xfrm>
            <a:off x="758309" y="889754"/>
            <a:ext cx="7627382" cy="2138124"/>
          </a:xfrm>
          <a:prstGeom prst="rect">
            <a:avLst/>
          </a:prstGeom>
          <a:noFill/>
          <a:ln>
            <a:noFill/>
          </a:ln>
        </p:spPr>
        <p:txBody>
          <a:bodyPr anchorCtr="0" anchor="t" bIns="0" lIns="0" spcFirstLastPara="1" rIns="0" wrap="square" tIns="0">
            <a:noAutofit/>
          </a:bodyPr>
          <a:lstStyle/>
          <a:p>
            <a:pPr indent="0" lvl="0" marL="0" marR="0" rtl="0" algn="l">
              <a:lnSpc>
                <a:spcPct val="125842"/>
              </a:lnSpc>
              <a:spcBef>
                <a:spcPts val="0"/>
              </a:spcBef>
              <a:spcAft>
                <a:spcPts val="0"/>
              </a:spcAft>
              <a:buClr>
                <a:srgbClr val="1F1E1E"/>
              </a:buClr>
              <a:buSzPts val="4450"/>
              <a:buFont typeface="Alexandria SemiBold"/>
              <a:buNone/>
            </a:pPr>
            <a:r>
              <a:rPr b="1" lang="en-US" sz="4450">
                <a:solidFill>
                  <a:srgbClr val="1F1E1E"/>
                </a:solidFill>
                <a:latin typeface="Alexandria SemiBold"/>
                <a:ea typeface="Alexandria SemiBold"/>
                <a:cs typeface="Alexandria SemiBold"/>
                <a:sym typeface="Alexandria SemiBold"/>
              </a:rPr>
              <a:t>Marque : qu’elle prenne vie.</a:t>
            </a:r>
            <a:endParaRPr b="0" i="0" sz="4450" u="none" cap="none" strike="noStrike"/>
          </a:p>
        </p:txBody>
      </p:sp>
      <p:sp>
        <p:nvSpPr>
          <p:cNvPr id="42" name="Google Shape;42;p11"/>
          <p:cNvSpPr/>
          <p:nvPr/>
        </p:nvSpPr>
        <p:spPr>
          <a:xfrm>
            <a:off x="758309" y="3352800"/>
            <a:ext cx="7627382" cy="1386840"/>
          </a:xfrm>
          <a:prstGeom prst="rect">
            <a:avLst/>
          </a:prstGeom>
          <a:noFill/>
          <a:ln>
            <a:noFill/>
          </a:ln>
        </p:spPr>
        <p:txBody>
          <a:bodyPr anchorCtr="0" anchor="t" bIns="0" lIns="0" spcFirstLastPara="1" rIns="0" wrap="square" tIns="0">
            <a:noAutofit/>
          </a:bodyPr>
          <a:lstStyle/>
          <a:p>
            <a:pPr indent="0" lvl="0" marL="0" marR="0" rtl="0" algn="l">
              <a:lnSpc>
                <a:spcPct val="158823"/>
              </a:lnSpc>
              <a:spcBef>
                <a:spcPts val="0"/>
              </a:spcBef>
              <a:spcAft>
                <a:spcPts val="0"/>
              </a:spcAft>
              <a:buClr>
                <a:srgbClr val="3B3535"/>
              </a:buClr>
              <a:buSzPts val="1700"/>
              <a:buFont typeface="Sora Light"/>
              <a:buNone/>
            </a:pPr>
            <a:r>
              <a:rPr lang="en-US" sz="1700">
                <a:solidFill>
                  <a:srgbClr val="3B3535"/>
                </a:solidFill>
                <a:latin typeface="Sora Light"/>
                <a:ea typeface="Sora Light"/>
                <a:cs typeface="Sora Light"/>
                <a:sym typeface="Sora Light"/>
              </a:rPr>
              <a:t>introduction</a:t>
            </a:r>
            <a:r>
              <a:rPr lang="en-US" sz="1700">
                <a:solidFill>
                  <a:srgbClr val="3B3535"/>
                </a:solidFill>
                <a:latin typeface="Sora Light"/>
                <a:ea typeface="Sora Light"/>
                <a:cs typeface="Sora Light"/>
                <a:sym typeface="Sora Light"/>
              </a:rPr>
              <a:t> </a:t>
            </a:r>
            <a:endParaRPr b="0" i="0" sz="1700" u="none" cap="none" strike="noStrike"/>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12"/>
          <p:cNvSpPr/>
          <p:nvPr/>
        </p:nvSpPr>
        <p:spPr>
          <a:xfrm>
            <a:off x="708422" y="556617"/>
            <a:ext cx="10673239" cy="665798"/>
          </a:xfrm>
          <a:prstGeom prst="rect">
            <a:avLst/>
          </a:prstGeom>
          <a:noFill/>
          <a:ln>
            <a:noFill/>
          </a:ln>
        </p:spPr>
        <p:txBody>
          <a:bodyPr anchorCtr="0" anchor="t" bIns="0" lIns="0" spcFirstLastPara="1" rIns="0" wrap="square" tIns="0">
            <a:noAutofit/>
          </a:bodyPr>
          <a:lstStyle/>
          <a:p>
            <a:pPr indent="0" lvl="0" marL="0" marR="0" rtl="0" algn="l">
              <a:lnSpc>
                <a:spcPct val="125301"/>
              </a:lnSpc>
              <a:spcBef>
                <a:spcPts val="0"/>
              </a:spcBef>
              <a:spcAft>
                <a:spcPts val="0"/>
              </a:spcAft>
              <a:buClr>
                <a:srgbClr val="1F1E1E"/>
              </a:buClr>
              <a:buSzPts val="4150"/>
              <a:buFont typeface="Alexandria SemiBold"/>
              <a:buNone/>
            </a:pPr>
            <a:r>
              <a:rPr b="1" i="0" lang="en-US" sz="4150" u="none" cap="none" strike="noStrike">
                <a:solidFill>
                  <a:srgbClr val="1F1E1E"/>
                </a:solidFill>
                <a:latin typeface="Alexandria SemiBold"/>
                <a:ea typeface="Alexandria SemiBold"/>
                <a:cs typeface="Alexandria SemiBold"/>
                <a:sym typeface="Alexandria SemiBold"/>
              </a:rPr>
              <a:t>Fondements Stratégiques de la Marque</a:t>
            </a:r>
            <a:endParaRPr b="0" i="0" sz="4150" u="none" cap="none" strike="noStrike"/>
          </a:p>
        </p:txBody>
      </p:sp>
      <p:pic>
        <p:nvPicPr>
          <p:cNvPr descr="preencoded.png" id="49" name="Google Shape;49;p12"/>
          <p:cNvPicPr preferRelativeResize="0"/>
          <p:nvPr/>
        </p:nvPicPr>
        <p:blipFill rotWithShape="1">
          <a:blip r:embed="rId3">
            <a:alphaModFix/>
          </a:blip>
          <a:srcRect b="0" l="0" r="0" t="0"/>
          <a:stretch/>
        </p:blipFill>
        <p:spPr>
          <a:xfrm>
            <a:off x="2921675" y="1627227"/>
            <a:ext cx="2180153" cy="1183005"/>
          </a:xfrm>
          <a:prstGeom prst="rect">
            <a:avLst/>
          </a:prstGeom>
          <a:noFill/>
          <a:ln>
            <a:noFill/>
          </a:ln>
        </p:spPr>
      </p:pic>
      <p:pic>
        <p:nvPicPr>
          <p:cNvPr descr="preencoded.png" id="50" name="Google Shape;50;p12"/>
          <p:cNvPicPr preferRelativeResize="0"/>
          <p:nvPr/>
        </p:nvPicPr>
        <p:blipFill rotWithShape="1">
          <a:blip r:embed="rId4">
            <a:alphaModFix/>
          </a:blip>
          <a:srcRect b="0" l="0" r="0" t="0"/>
          <a:stretch/>
        </p:blipFill>
        <p:spPr>
          <a:xfrm>
            <a:off x="3869412" y="2187893"/>
            <a:ext cx="284559" cy="355759"/>
          </a:xfrm>
          <a:prstGeom prst="rect">
            <a:avLst/>
          </a:prstGeom>
          <a:noFill/>
          <a:ln>
            <a:noFill/>
          </a:ln>
        </p:spPr>
      </p:pic>
      <p:sp>
        <p:nvSpPr>
          <p:cNvPr id="51" name="Google Shape;51;p12"/>
          <p:cNvSpPr/>
          <p:nvPr/>
        </p:nvSpPr>
        <p:spPr>
          <a:xfrm>
            <a:off x="5304234" y="1829633"/>
            <a:ext cx="2663309" cy="332899"/>
          </a:xfrm>
          <a:prstGeom prst="rect">
            <a:avLst/>
          </a:prstGeom>
          <a:noFill/>
          <a:ln>
            <a:noFill/>
          </a:ln>
        </p:spPr>
        <p:txBody>
          <a:bodyPr anchorCtr="0" anchor="t" bIns="0" lIns="0" spcFirstLastPara="1" rIns="0" wrap="square" tIns="0">
            <a:noAutofit/>
          </a:bodyPr>
          <a:lstStyle/>
          <a:p>
            <a:pPr indent="0" lvl="0" marL="0" marR="0" rtl="0" algn="l">
              <a:lnSpc>
                <a:spcPct val="126829"/>
              </a:lnSpc>
              <a:spcBef>
                <a:spcPts val="0"/>
              </a:spcBef>
              <a:spcAft>
                <a:spcPts val="0"/>
              </a:spcAft>
              <a:buClr>
                <a:srgbClr val="3B3535"/>
              </a:buClr>
              <a:buSzPts val="2050"/>
              <a:buFont typeface="Alexandria SemiBold"/>
              <a:buNone/>
            </a:pPr>
            <a:r>
              <a:rPr b="1" i="0" lang="en-US" sz="2050" u="none" cap="none" strike="noStrike">
                <a:solidFill>
                  <a:srgbClr val="3B3535"/>
                </a:solidFill>
                <a:latin typeface="Alexandria SemiBold"/>
                <a:ea typeface="Alexandria SemiBold"/>
                <a:cs typeface="Alexandria SemiBold"/>
                <a:sym typeface="Alexandria SemiBold"/>
              </a:rPr>
              <a:t>Positionnement</a:t>
            </a:r>
            <a:endParaRPr b="0" i="0" sz="2050" u="none" cap="none" strike="noStrike"/>
          </a:p>
        </p:txBody>
      </p:sp>
      <p:sp>
        <p:nvSpPr>
          <p:cNvPr id="52" name="Google Shape;52;p12"/>
          <p:cNvSpPr/>
          <p:nvPr/>
        </p:nvSpPr>
        <p:spPr>
          <a:xfrm>
            <a:off x="5304234" y="2283976"/>
            <a:ext cx="3121581" cy="323850"/>
          </a:xfrm>
          <a:prstGeom prst="rect">
            <a:avLst/>
          </a:prstGeom>
          <a:noFill/>
          <a:ln>
            <a:noFill/>
          </a:ln>
        </p:spPr>
        <p:txBody>
          <a:bodyPr anchorCtr="0" anchor="t" bIns="0" lIns="0" spcFirstLastPara="1" rIns="0" wrap="square" tIns="0">
            <a:noAutofit/>
          </a:bodyPr>
          <a:lstStyle/>
          <a:p>
            <a:pPr indent="0" lvl="0" marL="0" marR="0" rtl="0" algn="l">
              <a:lnSpc>
                <a:spcPct val="164516"/>
              </a:lnSpc>
              <a:spcBef>
                <a:spcPts val="0"/>
              </a:spcBef>
              <a:spcAft>
                <a:spcPts val="0"/>
              </a:spcAft>
              <a:buClr>
                <a:srgbClr val="3B3535"/>
              </a:buClr>
              <a:buSzPts val="1550"/>
              <a:buFont typeface="Sora Light"/>
              <a:buNone/>
            </a:pPr>
            <a:r>
              <a:rPr b="0" i="0" lang="en-US" sz="1550" u="none" cap="none" strike="noStrike">
                <a:solidFill>
                  <a:srgbClr val="3B3535"/>
                </a:solidFill>
                <a:latin typeface="Sora Light"/>
                <a:ea typeface="Sora Light"/>
                <a:cs typeface="Sora Light"/>
                <a:sym typeface="Sora Light"/>
              </a:rPr>
              <a:t>Différenciation concurrentielle</a:t>
            </a:r>
            <a:endParaRPr b="0" i="0" sz="1550" u="none" cap="none" strike="noStrike"/>
          </a:p>
        </p:txBody>
      </p:sp>
      <p:sp>
        <p:nvSpPr>
          <p:cNvPr id="53" name="Google Shape;53;p12"/>
          <p:cNvSpPr/>
          <p:nvPr/>
        </p:nvSpPr>
        <p:spPr>
          <a:xfrm>
            <a:off x="5152430" y="2825948"/>
            <a:ext cx="8718947" cy="11430"/>
          </a:xfrm>
          <a:prstGeom prst="roundRect">
            <a:avLst>
              <a:gd fmla="val 743793" name="adj"/>
            </a:avLst>
          </a:prstGeom>
          <a:solidFill>
            <a:srgbClr val="BBC2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4" name="Google Shape;54;p12"/>
          <p:cNvPicPr preferRelativeResize="0"/>
          <p:nvPr/>
        </p:nvPicPr>
        <p:blipFill rotWithShape="1">
          <a:blip r:embed="rId5">
            <a:alphaModFix/>
          </a:blip>
          <a:srcRect b="0" l="0" r="0" t="0"/>
          <a:stretch/>
        </p:blipFill>
        <p:spPr>
          <a:xfrm>
            <a:off x="1831538" y="2860834"/>
            <a:ext cx="4360426" cy="1183005"/>
          </a:xfrm>
          <a:prstGeom prst="rect">
            <a:avLst/>
          </a:prstGeom>
          <a:noFill/>
          <a:ln>
            <a:noFill/>
          </a:ln>
        </p:spPr>
      </p:pic>
      <p:pic>
        <p:nvPicPr>
          <p:cNvPr descr="preencoded.png" id="55" name="Google Shape;55;p12"/>
          <p:cNvPicPr preferRelativeResize="0"/>
          <p:nvPr/>
        </p:nvPicPr>
        <p:blipFill rotWithShape="1">
          <a:blip r:embed="rId6">
            <a:alphaModFix/>
          </a:blip>
          <a:srcRect b="0" l="0" r="0" t="0"/>
          <a:stretch/>
        </p:blipFill>
        <p:spPr>
          <a:xfrm>
            <a:off x="3869412" y="3274457"/>
            <a:ext cx="284559" cy="355759"/>
          </a:xfrm>
          <a:prstGeom prst="rect">
            <a:avLst/>
          </a:prstGeom>
          <a:noFill/>
          <a:ln>
            <a:noFill/>
          </a:ln>
        </p:spPr>
      </p:pic>
      <p:sp>
        <p:nvSpPr>
          <p:cNvPr id="56" name="Google Shape;56;p12"/>
          <p:cNvSpPr/>
          <p:nvPr/>
        </p:nvSpPr>
        <p:spPr>
          <a:xfrm>
            <a:off x="6394371" y="3063240"/>
            <a:ext cx="2663309" cy="332899"/>
          </a:xfrm>
          <a:prstGeom prst="rect">
            <a:avLst/>
          </a:prstGeom>
          <a:noFill/>
          <a:ln>
            <a:noFill/>
          </a:ln>
        </p:spPr>
        <p:txBody>
          <a:bodyPr anchorCtr="0" anchor="t" bIns="0" lIns="0" spcFirstLastPara="1" rIns="0" wrap="square" tIns="0">
            <a:noAutofit/>
          </a:bodyPr>
          <a:lstStyle/>
          <a:p>
            <a:pPr indent="0" lvl="0" marL="0" marR="0" rtl="0" algn="l">
              <a:lnSpc>
                <a:spcPct val="126829"/>
              </a:lnSpc>
              <a:spcBef>
                <a:spcPts val="0"/>
              </a:spcBef>
              <a:spcAft>
                <a:spcPts val="0"/>
              </a:spcAft>
              <a:buClr>
                <a:srgbClr val="3B3535"/>
              </a:buClr>
              <a:buSzPts val="2050"/>
              <a:buFont typeface="Alexandria SemiBold"/>
              <a:buNone/>
            </a:pPr>
            <a:r>
              <a:rPr b="1" i="0" lang="en-US" sz="2050" u="none" cap="none" strike="noStrike">
                <a:solidFill>
                  <a:srgbClr val="3B3535"/>
                </a:solidFill>
                <a:latin typeface="Alexandria SemiBold"/>
                <a:ea typeface="Alexandria SemiBold"/>
                <a:cs typeface="Alexandria SemiBold"/>
                <a:sym typeface="Alexandria SemiBold"/>
              </a:rPr>
              <a:t>Persona Cible</a:t>
            </a:r>
            <a:endParaRPr b="0" i="0" sz="2050" u="none" cap="none" strike="noStrike"/>
          </a:p>
        </p:txBody>
      </p:sp>
      <p:sp>
        <p:nvSpPr>
          <p:cNvPr id="57" name="Google Shape;57;p12"/>
          <p:cNvSpPr/>
          <p:nvPr/>
        </p:nvSpPr>
        <p:spPr>
          <a:xfrm>
            <a:off x="6394371" y="3517583"/>
            <a:ext cx="3415427" cy="323850"/>
          </a:xfrm>
          <a:prstGeom prst="rect">
            <a:avLst/>
          </a:prstGeom>
          <a:noFill/>
          <a:ln>
            <a:noFill/>
          </a:ln>
        </p:spPr>
        <p:txBody>
          <a:bodyPr anchorCtr="0" anchor="t" bIns="0" lIns="0" spcFirstLastPara="1" rIns="0" wrap="square" tIns="0">
            <a:noAutofit/>
          </a:bodyPr>
          <a:lstStyle/>
          <a:p>
            <a:pPr indent="0" lvl="0" marL="0" marR="0" rtl="0" algn="l">
              <a:lnSpc>
                <a:spcPct val="164516"/>
              </a:lnSpc>
              <a:spcBef>
                <a:spcPts val="0"/>
              </a:spcBef>
              <a:spcAft>
                <a:spcPts val="0"/>
              </a:spcAft>
              <a:buClr>
                <a:srgbClr val="3B3535"/>
              </a:buClr>
              <a:buSzPts val="1550"/>
              <a:buFont typeface="Sora Light"/>
              <a:buNone/>
            </a:pPr>
            <a:r>
              <a:rPr b="0" i="0" lang="en-US" sz="1550" u="none" cap="none" strike="noStrike">
                <a:solidFill>
                  <a:srgbClr val="3B3535"/>
                </a:solidFill>
                <a:latin typeface="Sora Light"/>
                <a:ea typeface="Sora Light"/>
                <a:cs typeface="Sora Light"/>
                <a:sym typeface="Sora Light"/>
              </a:rPr>
              <a:t>Profils détaillés des clients idéaux</a:t>
            </a:r>
            <a:endParaRPr b="0" i="0" sz="1550" u="none" cap="none" strike="noStrike"/>
          </a:p>
        </p:txBody>
      </p:sp>
      <p:sp>
        <p:nvSpPr>
          <p:cNvPr id="58" name="Google Shape;58;p12"/>
          <p:cNvSpPr/>
          <p:nvPr/>
        </p:nvSpPr>
        <p:spPr>
          <a:xfrm>
            <a:off x="6242566" y="4059555"/>
            <a:ext cx="7628811" cy="11430"/>
          </a:xfrm>
          <a:prstGeom prst="roundRect">
            <a:avLst>
              <a:gd fmla="val 743793" name="adj"/>
            </a:avLst>
          </a:prstGeom>
          <a:solidFill>
            <a:srgbClr val="BBC2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9" name="Google Shape;59;p12"/>
          <p:cNvPicPr preferRelativeResize="0"/>
          <p:nvPr/>
        </p:nvPicPr>
        <p:blipFill rotWithShape="1">
          <a:blip r:embed="rId7">
            <a:alphaModFix/>
          </a:blip>
          <a:srcRect b="0" l="0" r="0" t="0"/>
          <a:stretch/>
        </p:blipFill>
        <p:spPr>
          <a:xfrm>
            <a:off x="741402" y="4094440"/>
            <a:ext cx="6540698" cy="1183005"/>
          </a:xfrm>
          <a:prstGeom prst="rect">
            <a:avLst/>
          </a:prstGeom>
          <a:noFill/>
          <a:ln>
            <a:noFill/>
          </a:ln>
        </p:spPr>
      </p:pic>
      <p:pic>
        <p:nvPicPr>
          <p:cNvPr descr="preencoded.png" id="60" name="Google Shape;60;p12"/>
          <p:cNvPicPr preferRelativeResize="0"/>
          <p:nvPr/>
        </p:nvPicPr>
        <p:blipFill rotWithShape="1">
          <a:blip r:embed="rId8">
            <a:alphaModFix/>
          </a:blip>
          <a:srcRect b="0" l="0" r="0" t="0"/>
          <a:stretch/>
        </p:blipFill>
        <p:spPr>
          <a:xfrm>
            <a:off x="3869412" y="4508063"/>
            <a:ext cx="284559" cy="355759"/>
          </a:xfrm>
          <a:prstGeom prst="rect">
            <a:avLst/>
          </a:prstGeom>
          <a:noFill/>
          <a:ln>
            <a:noFill/>
          </a:ln>
        </p:spPr>
      </p:pic>
      <p:sp>
        <p:nvSpPr>
          <p:cNvPr id="61" name="Google Shape;61;p12"/>
          <p:cNvSpPr/>
          <p:nvPr/>
        </p:nvSpPr>
        <p:spPr>
          <a:xfrm>
            <a:off x="7484507" y="4296847"/>
            <a:ext cx="3118366" cy="332899"/>
          </a:xfrm>
          <a:prstGeom prst="rect">
            <a:avLst/>
          </a:prstGeom>
          <a:noFill/>
          <a:ln>
            <a:noFill/>
          </a:ln>
        </p:spPr>
        <p:txBody>
          <a:bodyPr anchorCtr="0" anchor="t" bIns="0" lIns="0" spcFirstLastPara="1" rIns="0" wrap="square" tIns="0">
            <a:noAutofit/>
          </a:bodyPr>
          <a:lstStyle/>
          <a:p>
            <a:pPr indent="0" lvl="0" marL="0" marR="0" rtl="0" algn="l">
              <a:lnSpc>
                <a:spcPct val="126829"/>
              </a:lnSpc>
              <a:spcBef>
                <a:spcPts val="0"/>
              </a:spcBef>
              <a:spcAft>
                <a:spcPts val="0"/>
              </a:spcAft>
              <a:buClr>
                <a:srgbClr val="3B3535"/>
              </a:buClr>
              <a:buSzPts val="2050"/>
              <a:buFont typeface="Alexandria SemiBold"/>
              <a:buNone/>
            </a:pPr>
            <a:r>
              <a:rPr b="1" i="0" lang="en-US" sz="2050" u="none" cap="none" strike="noStrike">
                <a:solidFill>
                  <a:srgbClr val="3B3535"/>
                </a:solidFill>
                <a:latin typeface="Alexandria SemiBold"/>
                <a:ea typeface="Alexandria SemiBold"/>
                <a:cs typeface="Alexandria SemiBold"/>
                <a:sym typeface="Alexandria SemiBold"/>
              </a:rPr>
              <a:t>Vision, Mission, Valeurs</a:t>
            </a:r>
            <a:endParaRPr b="0" i="0" sz="2050" u="none" cap="none" strike="noStrike"/>
          </a:p>
        </p:txBody>
      </p:sp>
      <p:sp>
        <p:nvSpPr>
          <p:cNvPr id="62" name="Google Shape;62;p12"/>
          <p:cNvSpPr/>
          <p:nvPr/>
        </p:nvSpPr>
        <p:spPr>
          <a:xfrm>
            <a:off x="7484507" y="4751189"/>
            <a:ext cx="4040148" cy="323850"/>
          </a:xfrm>
          <a:prstGeom prst="rect">
            <a:avLst/>
          </a:prstGeom>
          <a:noFill/>
          <a:ln>
            <a:noFill/>
          </a:ln>
        </p:spPr>
        <p:txBody>
          <a:bodyPr anchorCtr="0" anchor="t" bIns="0" lIns="0" spcFirstLastPara="1" rIns="0" wrap="square" tIns="0">
            <a:noAutofit/>
          </a:bodyPr>
          <a:lstStyle/>
          <a:p>
            <a:pPr indent="0" lvl="0" marL="0" marR="0" rtl="0" algn="l">
              <a:lnSpc>
                <a:spcPct val="164516"/>
              </a:lnSpc>
              <a:spcBef>
                <a:spcPts val="0"/>
              </a:spcBef>
              <a:spcAft>
                <a:spcPts val="0"/>
              </a:spcAft>
              <a:buClr>
                <a:srgbClr val="3B3535"/>
              </a:buClr>
              <a:buSzPts val="1550"/>
              <a:buFont typeface="Sora Light"/>
              <a:buNone/>
            </a:pPr>
            <a:r>
              <a:rPr b="0" i="0" lang="en-US" sz="1550" u="none" cap="none" strike="noStrike">
                <a:solidFill>
                  <a:srgbClr val="3B3535"/>
                </a:solidFill>
                <a:latin typeface="Sora Light"/>
                <a:ea typeface="Sora Light"/>
                <a:cs typeface="Sora Light"/>
                <a:sym typeface="Sora Light"/>
              </a:rPr>
              <a:t>Fondement philosophique de la marque</a:t>
            </a:r>
            <a:endParaRPr b="0" i="0" sz="1550" u="none" cap="none" strike="noStrike"/>
          </a:p>
        </p:txBody>
      </p:sp>
      <p:sp>
        <p:nvSpPr>
          <p:cNvPr id="63" name="Google Shape;63;p12"/>
          <p:cNvSpPr/>
          <p:nvPr/>
        </p:nvSpPr>
        <p:spPr>
          <a:xfrm>
            <a:off x="708422" y="5505093"/>
            <a:ext cx="13213556" cy="971550"/>
          </a:xfrm>
          <a:prstGeom prst="rect">
            <a:avLst/>
          </a:prstGeom>
          <a:noFill/>
          <a:ln>
            <a:noFill/>
          </a:ln>
        </p:spPr>
        <p:txBody>
          <a:bodyPr anchorCtr="0" anchor="t" bIns="0" lIns="0" spcFirstLastPara="1" rIns="0" wrap="square" tIns="0">
            <a:noAutofit/>
          </a:bodyPr>
          <a:lstStyle/>
          <a:p>
            <a:pPr indent="0" lvl="0" marL="0" marR="0" rtl="0" algn="l">
              <a:lnSpc>
                <a:spcPct val="164516"/>
              </a:lnSpc>
              <a:spcBef>
                <a:spcPts val="0"/>
              </a:spcBef>
              <a:spcAft>
                <a:spcPts val="0"/>
              </a:spcAft>
              <a:buClr>
                <a:srgbClr val="3B3535"/>
              </a:buClr>
              <a:buSzPts val="1550"/>
              <a:buFont typeface="Sora Light"/>
              <a:buNone/>
            </a:pPr>
            <a:r>
              <a:rPr b="0" i="0" lang="en-US" sz="1550" u="none" cap="none" strike="noStrike">
                <a:solidFill>
                  <a:srgbClr val="3B3535"/>
                </a:solidFill>
                <a:latin typeface="Sora Light"/>
                <a:ea typeface="Sora Light"/>
                <a:cs typeface="Sora Light"/>
                <a:sym typeface="Sora Light"/>
              </a:rPr>
              <a:t>La fondation solide d'une marque repose sur une stratégie clairement définie. Cette étape cruciale commence par l'articulation de votre vision (ce que votre entreprise aspire à devenir), votre mission (comment vous y arriverez) et vos valeurs fondamentales (principes directeurs).</a:t>
            </a:r>
            <a:endParaRPr b="0" i="0" sz="1550" u="none" cap="none" strike="noStrike"/>
          </a:p>
        </p:txBody>
      </p:sp>
      <p:sp>
        <p:nvSpPr>
          <p:cNvPr id="64" name="Google Shape;64;p12"/>
          <p:cNvSpPr/>
          <p:nvPr/>
        </p:nvSpPr>
        <p:spPr>
          <a:xfrm>
            <a:off x="708422" y="6704290"/>
            <a:ext cx="13213556" cy="971550"/>
          </a:xfrm>
          <a:prstGeom prst="rect">
            <a:avLst/>
          </a:prstGeom>
          <a:noFill/>
          <a:ln>
            <a:noFill/>
          </a:ln>
        </p:spPr>
        <p:txBody>
          <a:bodyPr anchorCtr="0" anchor="t" bIns="0" lIns="0" spcFirstLastPara="1" rIns="0" wrap="square" tIns="0">
            <a:noAutofit/>
          </a:bodyPr>
          <a:lstStyle/>
          <a:p>
            <a:pPr indent="0" lvl="0" marL="0" marR="0" rtl="0" algn="l">
              <a:lnSpc>
                <a:spcPct val="164516"/>
              </a:lnSpc>
              <a:spcBef>
                <a:spcPts val="0"/>
              </a:spcBef>
              <a:spcAft>
                <a:spcPts val="0"/>
              </a:spcAft>
              <a:buClr>
                <a:srgbClr val="3B3535"/>
              </a:buClr>
              <a:buSzPts val="1550"/>
              <a:buFont typeface="Sora Light"/>
              <a:buNone/>
            </a:pPr>
            <a:r>
              <a:rPr b="0" i="0" lang="en-US" sz="1550" u="none" cap="none" strike="noStrike">
                <a:solidFill>
                  <a:srgbClr val="3B3535"/>
                </a:solidFill>
                <a:latin typeface="Sora Light"/>
                <a:ea typeface="Sora Light"/>
                <a:cs typeface="Sora Light"/>
                <a:sym typeface="Sora Light"/>
              </a:rPr>
              <a:t>L'identification précise de votre audience cible à travers des personas détaillés permet d'orienter efficacement vos efforts marketing. Parallèlement, une analyse approfondie de la concurrence révèle les opportunités de différenciation, essentielle à un positionnement distinct et mémorable sur le marché.</a:t>
            </a:r>
            <a:endParaRPr b="0" i="0" sz="1550" u="none" cap="none" strike="noStrike"/>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3"/>
          <p:cNvSpPr/>
          <p:nvPr/>
        </p:nvSpPr>
        <p:spPr>
          <a:xfrm>
            <a:off x="439460" y="345281"/>
            <a:ext cx="6215182" cy="413147"/>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F1E1E"/>
              </a:buClr>
              <a:buSzPts val="2600"/>
              <a:buFont typeface="Alexandria SemiBold"/>
              <a:buNone/>
            </a:pPr>
            <a:r>
              <a:rPr b="1" i="0" lang="en-US" sz="2600" u="none" cap="none" strike="noStrike">
                <a:solidFill>
                  <a:srgbClr val="1F1E1E"/>
                </a:solidFill>
                <a:latin typeface="Alexandria SemiBold"/>
                <a:ea typeface="Alexandria SemiBold"/>
                <a:cs typeface="Alexandria SemiBold"/>
                <a:sym typeface="Alexandria SemiBold"/>
              </a:rPr>
              <a:t>Analyse Concurrentielle Approfondie</a:t>
            </a:r>
            <a:endParaRPr b="0" i="0" sz="2600" u="none" cap="none" strike="noStrike"/>
          </a:p>
        </p:txBody>
      </p:sp>
      <p:pic>
        <p:nvPicPr>
          <p:cNvPr descr="preencoded.png" id="71" name="Google Shape;71;p13"/>
          <p:cNvPicPr preferRelativeResize="0"/>
          <p:nvPr/>
        </p:nvPicPr>
        <p:blipFill rotWithShape="1">
          <a:blip r:embed="rId3">
            <a:alphaModFix/>
          </a:blip>
          <a:srcRect b="0" l="0" r="0" t="0"/>
          <a:stretch/>
        </p:blipFill>
        <p:spPr>
          <a:xfrm>
            <a:off x="439460" y="1009531"/>
            <a:ext cx="13751481" cy="7323892"/>
          </a:xfrm>
          <a:prstGeom prst="rect">
            <a:avLst/>
          </a:prstGeom>
          <a:noFill/>
          <a:ln>
            <a:noFill/>
          </a:ln>
        </p:spPr>
      </p:pic>
      <p:sp>
        <p:nvSpPr>
          <p:cNvPr id="72" name="Google Shape;72;p13"/>
          <p:cNvSpPr/>
          <p:nvPr/>
        </p:nvSpPr>
        <p:spPr>
          <a:xfrm>
            <a:off x="5867043" y="8333423"/>
            <a:ext cx="125492" cy="125492"/>
          </a:xfrm>
          <a:prstGeom prst="roundRect">
            <a:avLst>
              <a:gd fmla="val 14573" name="adj"/>
            </a:avLst>
          </a:prstGeom>
          <a:solidFill>
            <a:srgbClr val="0D17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6053495" y="8333423"/>
            <a:ext cx="1185505" cy="12549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B3535"/>
              </a:buClr>
              <a:buSzPts val="950"/>
              <a:buFont typeface="Sora Light"/>
              <a:buNone/>
            </a:pPr>
            <a:r>
              <a:rPr b="0" i="0" lang="en-US" sz="950" u="none" cap="none" strike="noStrike">
                <a:solidFill>
                  <a:srgbClr val="3B3535"/>
                </a:solidFill>
                <a:latin typeface="Sora Light"/>
                <a:ea typeface="Sora Light"/>
                <a:cs typeface="Sora Light"/>
                <a:sym typeface="Sora Light"/>
              </a:rPr>
              <a:t>Force de la Marque</a:t>
            </a:r>
            <a:endParaRPr b="0" i="0" sz="950" u="none" cap="none" strike="noStrike"/>
          </a:p>
        </p:txBody>
      </p:sp>
      <p:sp>
        <p:nvSpPr>
          <p:cNvPr id="74" name="Google Shape;74;p13"/>
          <p:cNvSpPr/>
          <p:nvPr/>
        </p:nvSpPr>
        <p:spPr>
          <a:xfrm>
            <a:off x="7391400" y="8333423"/>
            <a:ext cx="125492" cy="125492"/>
          </a:xfrm>
          <a:prstGeom prst="roundRect">
            <a:avLst>
              <a:gd fmla="val 14573" name="adj"/>
            </a:avLst>
          </a:prstGeom>
          <a:solidFill>
            <a:srgbClr val="2540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7577852" y="8333423"/>
            <a:ext cx="941784" cy="12549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B3535"/>
              </a:buClr>
              <a:buSzPts val="950"/>
              <a:buFont typeface="Sora Light"/>
              <a:buNone/>
            </a:pPr>
            <a:r>
              <a:rPr b="0" i="0" lang="en-US" sz="950" u="none" cap="none" strike="noStrike">
                <a:solidFill>
                  <a:srgbClr val="3B3535"/>
                </a:solidFill>
                <a:latin typeface="Sora Light"/>
                <a:ea typeface="Sora Light"/>
                <a:cs typeface="Sora Light"/>
                <a:sym typeface="Sora Light"/>
              </a:rPr>
              <a:t>Part de Marché</a:t>
            </a:r>
            <a:endParaRPr b="0" i="0" sz="950" u="none" cap="none" strike="noStrike"/>
          </a:p>
        </p:txBody>
      </p:sp>
      <p:sp>
        <p:nvSpPr>
          <p:cNvPr id="76" name="Google Shape;76;p13"/>
          <p:cNvSpPr/>
          <p:nvPr/>
        </p:nvSpPr>
        <p:spPr>
          <a:xfrm>
            <a:off x="439460" y="8851463"/>
            <a:ext cx="13751481" cy="401955"/>
          </a:xfrm>
          <a:prstGeom prst="rect">
            <a:avLst/>
          </a:prstGeom>
          <a:noFill/>
          <a:ln>
            <a:noFill/>
          </a:ln>
        </p:spPr>
        <p:txBody>
          <a:bodyPr anchorCtr="0" anchor="t" bIns="0" lIns="0" spcFirstLastPara="1" rIns="0" wrap="square" tIns="0">
            <a:noAutofit/>
          </a:bodyPr>
          <a:lstStyle/>
          <a:p>
            <a:pPr indent="0" lvl="0" marL="0" marR="0" rtl="0" algn="l">
              <a:lnSpc>
                <a:spcPct val="163157"/>
              </a:lnSpc>
              <a:spcBef>
                <a:spcPts val="0"/>
              </a:spcBef>
              <a:spcAft>
                <a:spcPts val="0"/>
              </a:spcAft>
              <a:buClr>
                <a:srgbClr val="3B3535"/>
              </a:buClr>
              <a:buSzPts val="950"/>
              <a:buFont typeface="Sora Light"/>
              <a:buNone/>
            </a:pPr>
            <a:r>
              <a:rPr b="0" i="0" lang="en-US" sz="950" u="none" cap="none" strike="noStrike">
                <a:solidFill>
                  <a:srgbClr val="3B3535"/>
                </a:solidFill>
                <a:latin typeface="Sora Light"/>
                <a:ea typeface="Sora Light"/>
                <a:cs typeface="Sora Light"/>
                <a:sym typeface="Sora Light"/>
              </a:rPr>
              <a:t>Une analyse concurrentielle rigoureuse est indispensable avant de finaliser votre positionnement. Cette démarche méthodique implique d'identifier les acteurs principaux de votre secteur et d'évaluer leurs forces, faiblesses, et propositions de valeur distinctives.</a:t>
            </a:r>
            <a:endParaRPr b="0" i="0" sz="950" u="none" cap="none" strike="noStrike"/>
          </a:p>
        </p:txBody>
      </p:sp>
      <p:sp>
        <p:nvSpPr>
          <p:cNvPr id="77" name="Google Shape;77;p13"/>
          <p:cNvSpPr/>
          <p:nvPr/>
        </p:nvSpPr>
        <p:spPr>
          <a:xfrm>
            <a:off x="439460" y="9394627"/>
            <a:ext cx="13751481" cy="401955"/>
          </a:xfrm>
          <a:prstGeom prst="rect">
            <a:avLst/>
          </a:prstGeom>
          <a:noFill/>
          <a:ln>
            <a:noFill/>
          </a:ln>
        </p:spPr>
        <p:txBody>
          <a:bodyPr anchorCtr="0" anchor="t" bIns="0" lIns="0" spcFirstLastPara="1" rIns="0" wrap="square" tIns="0">
            <a:noAutofit/>
          </a:bodyPr>
          <a:lstStyle/>
          <a:p>
            <a:pPr indent="0" lvl="0" marL="0" marR="0" rtl="0" algn="l">
              <a:lnSpc>
                <a:spcPct val="163157"/>
              </a:lnSpc>
              <a:spcBef>
                <a:spcPts val="0"/>
              </a:spcBef>
              <a:spcAft>
                <a:spcPts val="0"/>
              </a:spcAft>
              <a:buClr>
                <a:srgbClr val="3B3535"/>
              </a:buClr>
              <a:buSzPts val="950"/>
              <a:buFont typeface="Sora Light"/>
              <a:buNone/>
            </a:pPr>
            <a:r>
              <a:rPr b="0" i="0" lang="en-US" sz="950" u="none" cap="none" strike="noStrike">
                <a:solidFill>
                  <a:srgbClr val="3B3535"/>
                </a:solidFill>
                <a:latin typeface="Sora Light"/>
                <a:ea typeface="Sora Light"/>
                <a:cs typeface="Sora Light"/>
                <a:sym typeface="Sora Light"/>
              </a:rPr>
              <a:t>Examinez attentivement leurs stratégies de communication, canaux de distribution, gammes de prix et relations clients. Cette étude comparative révélera les espaces vacants du marché – opportunités stratégiques où votre marque pourra s'implanter avec une offre distinctive et répondant à des besoins non satisfaits.</a:t>
            </a:r>
            <a:endParaRPr b="0" i="0" sz="950" u="none" cap="none" strike="noStrike"/>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preencoded.png" id="83" name="Google Shape;83;p14"/>
          <p:cNvPicPr preferRelativeResize="0"/>
          <p:nvPr/>
        </p:nvPicPr>
        <p:blipFill rotWithShape="1">
          <a:blip r:embed="rId3">
            <a:alphaModFix/>
          </a:blip>
          <a:srcRect b="0" l="0" r="0" t="0"/>
          <a:stretch/>
        </p:blipFill>
        <p:spPr>
          <a:xfrm>
            <a:off x="0" y="0"/>
            <a:ext cx="5486400" cy="8230195"/>
          </a:xfrm>
          <a:prstGeom prst="rect">
            <a:avLst/>
          </a:prstGeom>
          <a:noFill/>
          <a:ln>
            <a:noFill/>
          </a:ln>
        </p:spPr>
      </p:pic>
      <p:sp>
        <p:nvSpPr>
          <p:cNvPr id="84" name="Google Shape;84;p14"/>
          <p:cNvSpPr/>
          <p:nvPr/>
        </p:nvSpPr>
        <p:spPr>
          <a:xfrm>
            <a:off x="6026899" y="154175"/>
            <a:ext cx="8406300" cy="567000"/>
          </a:xfrm>
          <a:prstGeom prst="rect">
            <a:avLst/>
          </a:prstGeom>
          <a:noFill/>
          <a:ln>
            <a:noFill/>
          </a:ln>
        </p:spPr>
        <p:txBody>
          <a:bodyPr anchorCtr="0" anchor="t" bIns="0" lIns="0" spcFirstLastPara="1" rIns="0" wrap="square" tIns="0">
            <a:noAutofit/>
          </a:bodyPr>
          <a:lstStyle/>
          <a:p>
            <a:pPr indent="0" lvl="0" marL="0" marR="0" rtl="0" algn="l">
              <a:lnSpc>
                <a:spcPct val="125352"/>
              </a:lnSpc>
              <a:spcBef>
                <a:spcPts val="0"/>
              </a:spcBef>
              <a:spcAft>
                <a:spcPts val="0"/>
              </a:spcAft>
              <a:buClr>
                <a:srgbClr val="1F1E1E"/>
              </a:buClr>
              <a:buSzPts val="3550"/>
              <a:buFont typeface="Alexandria SemiBold"/>
              <a:buNone/>
            </a:pPr>
            <a:r>
              <a:rPr b="1" i="0" lang="en-US" sz="3550" u="none" cap="none" strike="noStrike">
                <a:solidFill>
                  <a:srgbClr val="1F1E1E"/>
                </a:solidFill>
                <a:latin typeface="Alexandria SemiBold"/>
                <a:ea typeface="Alexandria SemiBold"/>
                <a:cs typeface="Alexandria SemiBold"/>
                <a:sym typeface="Alexandria SemiBold"/>
              </a:rPr>
              <a:t>Création de l'Identité Nominale</a:t>
            </a:r>
            <a:endParaRPr b="0" i="0" sz="3550" u="none" cap="none" strike="noStrike"/>
          </a:p>
        </p:txBody>
      </p:sp>
      <p:pic>
        <p:nvPicPr>
          <p:cNvPr descr="preencoded.png" id="85" name="Google Shape;85;p14"/>
          <p:cNvPicPr preferRelativeResize="0"/>
          <p:nvPr/>
        </p:nvPicPr>
        <p:blipFill rotWithShape="1">
          <a:blip r:embed="rId4">
            <a:alphaModFix/>
          </a:blip>
          <a:srcRect b="0" l="0" r="0" t="0"/>
          <a:stretch/>
        </p:blipFill>
        <p:spPr>
          <a:xfrm>
            <a:off x="6089809" y="1299805"/>
            <a:ext cx="862132" cy="1034534"/>
          </a:xfrm>
          <a:prstGeom prst="rect">
            <a:avLst/>
          </a:prstGeom>
          <a:noFill/>
          <a:ln>
            <a:noFill/>
          </a:ln>
        </p:spPr>
      </p:pic>
      <p:sp>
        <p:nvSpPr>
          <p:cNvPr id="86" name="Google Shape;86;p14"/>
          <p:cNvSpPr/>
          <p:nvPr/>
        </p:nvSpPr>
        <p:spPr>
          <a:xfrm>
            <a:off x="7210544" y="1472208"/>
            <a:ext cx="2268736" cy="283607"/>
          </a:xfrm>
          <a:prstGeom prst="rect">
            <a:avLst/>
          </a:prstGeom>
          <a:noFill/>
          <a:ln>
            <a:noFill/>
          </a:ln>
        </p:spPr>
        <p:txBody>
          <a:bodyPr anchorCtr="0" anchor="t" bIns="0" lIns="0" spcFirstLastPara="1" rIns="0" wrap="square" tIns="0">
            <a:noAutofit/>
          </a:bodyPr>
          <a:lstStyle/>
          <a:p>
            <a:pPr indent="0" lvl="0" marL="0" marR="0" rtl="0" algn="l">
              <a:lnSpc>
                <a:spcPct val="125714"/>
              </a:lnSpc>
              <a:spcBef>
                <a:spcPts val="0"/>
              </a:spcBef>
              <a:spcAft>
                <a:spcPts val="0"/>
              </a:spcAft>
              <a:buClr>
                <a:srgbClr val="3B3535"/>
              </a:buClr>
              <a:buSzPts val="1750"/>
              <a:buFont typeface="Alexandria SemiBold"/>
              <a:buNone/>
            </a:pPr>
            <a:r>
              <a:rPr b="1" i="0" lang="en-US" sz="1750" u="none" cap="none" strike="noStrike">
                <a:solidFill>
                  <a:srgbClr val="3B3535"/>
                </a:solidFill>
                <a:latin typeface="Alexandria SemiBold"/>
                <a:ea typeface="Alexandria SemiBold"/>
                <a:cs typeface="Alexandria SemiBold"/>
                <a:sym typeface="Alexandria SemiBold"/>
              </a:rPr>
              <a:t>Brainstorming</a:t>
            </a:r>
            <a:endParaRPr b="0" i="0" sz="1750" u="none" cap="none" strike="noStrike"/>
          </a:p>
        </p:txBody>
      </p:sp>
      <p:sp>
        <p:nvSpPr>
          <p:cNvPr id="87" name="Google Shape;87;p14"/>
          <p:cNvSpPr/>
          <p:nvPr/>
        </p:nvSpPr>
        <p:spPr>
          <a:xfrm>
            <a:off x="7210544" y="1859161"/>
            <a:ext cx="6816447" cy="275749"/>
          </a:xfrm>
          <a:prstGeom prst="rect">
            <a:avLst/>
          </a:prstGeom>
          <a:noFill/>
          <a:ln>
            <a:noFill/>
          </a:ln>
        </p:spPr>
        <p:txBody>
          <a:bodyPr anchorCtr="0" anchor="t" bIns="0" lIns="0" spcFirstLastPara="1" rIns="0" wrap="square" tIns="0">
            <a:noAutofit/>
          </a:bodyPr>
          <a:lstStyle/>
          <a:p>
            <a:pPr indent="0" lvl="0" marL="0" marR="0" rtl="0" algn="l">
              <a:lnSpc>
                <a:spcPct val="159259"/>
              </a:lnSpc>
              <a:spcBef>
                <a:spcPts val="0"/>
              </a:spcBef>
              <a:spcAft>
                <a:spcPts val="0"/>
              </a:spcAft>
              <a:buClr>
                <a:srgbClr val="3B3535"/>
              </a:buClr>
              <a:buSzPts val="1350"/>
              <a:buFont typeface="Sora Light"/>
              <a:buNone/>
            </a:pPr>
            <a:r>
              <a:rPr b="0" i="0" lang="en-US" sz="1350" u="none" cap="none" strike="noStrike">
                <a:solidFill>
                  <a:srgbClr val="3B3535"/>
                </a:solidFill>
                <a:latin typeface="Sora Light"/>
                <a:ea typeface="Sora Light"/>
                <a:cs typeface="Sora Light"/>
                <a:sym typeface="Sora Light"/>
              </a:rPr>
              <a:t>Génération d'idées créatives sans filtres</a:t>
            </a:r>
            <a:endParaRPr b="0" i="0" sz="1350" u="none" cap="none" strike="noStrike"/>
          </a:p>
        </p:txBody>
      </p:sp>
      <p:pic>
        <p:nvPicPr>
          <p:cNvPr descr="preencoded.png" id="88" name="Google Shape;88;p14"/>
          <p:cNvPicPr preferRelativeResize="0"/>
          <p:nvPr/>
        </p:nvPicPr>
        <p:blipFill rotWithShape="1">
          <a:blip r:embed="rId5">
            <a:alphaModFix/>
          </a:blip>
          <a:srcRect b="0" l="0" r="0" t="0"/>
          <a:stretch/>
        </p:blipFill>
        <p:spPr>
          <a:xfrm>
            <a:off x="6089809" y="2334339"/>
            <a:ext cx="862132" cy="1034534"/>
          </a:xfrm>
          <a:prstGeom prst="rect">
            <a:avLst/>
          </a:prstGeom>
          <a:noFill/>
          <a:ln>
            <a:noFill/>
          </a:ln>
        </p:spPr>
      </p:pic>
      <p:sp>
        <p:nvSpPr>
          <p:cNvPr id="89" name="Google Shape;89;p14"/>
          <p:cNvSpPr/>
          <p:nvPr/>
        </p:nvSpPr>
        <p:spPr>
          <a:xfrm>
            <a:off x="7210544" y="2506742"/>
            <a:ext cx="2268736" cy="283607"/>
          </a:xfrm>
          <a:prstGeom prst="rect">
            <a:avLst/>
          </a:prstGeom>
          <a:noFill/>
          <a:ln>
            <a:noFill/>
          </a:ln>
        </p:spPr>
        <p:txBody>
          <a:bodyPr anchorCtr="0" anchor="t" bIns="0" lIns="0" spcFirstLastPara="1" rIns="0" wrap="square" tIns="0">
            <a:noAutofit/>
          </a:bodyPr>
          <a:lstStyle/>
          <a:p>
            <a:pPr indent="0" lvl="0" marL="0" marR="0" rtl="0" algn="l">
              <a:lnSpc>
                <a:spcPct val="125714"/>
              </a:lnSpc>
              <a:spcBef>
                <a:spcPts val="0"/>
              </a:spcBef>
              <a:spcAft>
                <a:spcPts val="0"/>
              </a:spcAft>
              <a:buClr>
                <a:srgbClr val="3B3535"/>
              </a:buClr>
              <a:buSzPts val="1750"/>
              <a:buFont typeface="Alexandria SemiBold"/>
              <a:buNone/>
            </a:pPr>
            <a:r>
              <a:rPr b="1" i="0" lang="en-US" sz="1750" u="none" cap="none" strike="noStrike">
                <a:solidFill>
                  <a:srgbClr val="3B3535"/>
                </a:solidFill>
                <a:latin typeface="Alexandria SemiBold"/>
                <a:ea typeface="Alexandria SemiBold"/>
                <a:cs typeface="Alexandria SemiBold"/>
                <a:sym typeface="Alexandria SemiBold"/>
              </a:rPr>
              <a:t>Sélection</a:t>
            </a:r>
            <a:endParaRPr b="0" i="0" sz="1750" u="none" cap="none" strike="noStrike"/>
          </a:p>
        </p:txBody>
      </p:sp>
      <p:sp>
        <p:nvSpPr>
          <p:cNvPr id="90" name="Google Shape;90;p14"/>
          <p:cNvSpPr/>
          <p:nvPr/>
        </p:nvSpPr>
        <p:spPr>
          <a:xfrm>
            <a:off x="7210544" y="2893695"/>
            <a:ext cx="6816447" cy="275749"/>
          </a:xfrm>
          <a:prstGeom prst="rect">
            <a:avLst/>
          </a:prstGeom>
          <a:noFill/>
          <a:ln>
            <a:noFill/>
          </a:ln>
        </p:spPr>
        <p:txBody>
          <a:bodyPr anchorCtr="0" anchor="t" bIns="0" lIns="0" spcFirstLastPara="1" rIns="0" wrap="square" tIns="0">
            <a:noAutofit/>
          </a:bodyPr>
          <a:lstStyle/>
          <a:p>
            <a:pPr indent="0" lvl="0" marL="0" marR="0" rtl="0" algn="l">
              <a:lnSpc>
                <a:spcPct val="159259"/>
              </a:lnSpc>
              <a:spcBef>
                <a:spcPts val="0"/>
              </a:spcBef>
              <a:spcAft>
                <a:spcPts val="0"/>
              </a:spcAft>
              <a:buClr>
                <a:srgbClr val="3B3535"/>
              </a:buClr>
              <a:buSzPts val="1350"/>
              <a:buFont typeface="Sora Light"/>
              <a:buNone/>
            </a:pPr>
            <a:r>
              <a:rPr b="0" i="0" lang="en-US" sz="1350" u="none" cap="none" strike="noStrike">
                <a:solidFill>
                  <a:srgbClr val="3B3535"/>
                </a:solidFill>
                <a:latin typeface="Sora Light"/>
                <a:ea typeface="Sora Light"/>
                <a:cs typeface="Sora Light"/>
                <a:sym typeface="Sora Light"/>
              </a:rPr>
              <a:t>Filtrage selon critères stratégiques</a:t>
            </a:r>
            <a:endParaRPr b="0" i="0" sz="1350" u="none" cap="none" strike="noStrike"/>
          </a:p>
        </p:txBody>
      </p:sp>
      <p:pic>
        <p:nvPicPr>
          <p:cNvPr descr="preencoded.png" id="91" name="Google Shape;91;p14"/>
          <p:cNvPicPr preferRelativeResize="0"/>
          <p:nvPr/>
        </p:nvPicPr>
        <p:blipFill rotWithShape="1">
          <a:blip r:embed="rId6">
            <a:alphaModFix/>
          </a:blip>
          <a:srcRect b="0" l="0" r="0" t="0"/>
          <a:stretch/>
        </p:blipFill>
        <p:spPr>
          <a:xfrm>
            <a:off x="6089809" y="3368873"/>
            <a:ext cx="862132" cy="1034534"/>
          </a:xfrm>
          <a:prstGeom prst="rect">
            <a:avLst/>
          </a:prstGeom>
          <a:noFill/>
          <a:ln>
            <a:noFill/>
          </a:ln>
        </p:spPr>
      </p:pic>
      <p:sp>
        <p:nvSpPr>
          <p:cNvPr id="92" name="Google Shape;92;p14"/>
          <p:cNvSpPr/>
          <p:nvPr/>
        </p:nvSpPr>
        <p:spPr>
          <a:xfrm>
            <a:off x="7210544" y="3541276"/>
            <a:ext cx="2268736" cy="283607"/>
          </a:xfrm>
          <a:prstGeom prst="rect">
            <a:avLst/>
          </a:prstGeom>
          <a:noFill/>
          <a:ln>
            <a:noFill/>
          </a:ln>
        </p:spPr>
        <p:txBody>
          <a:bodyPr anchorCtr="0" anchor="t" bIns="0" lIns="0" spcFirstLastPara="1" rIns="0" wrap="square" tIns="0">
            <a:noAutofit/>
          </a:bodyPr>
          <a:lstStyle/>
          <a:p>
            <a:pPr indent="0" lvl="0" marL="0" marR="0" rtl="0" algn="l">
              <a:lnSpc>
                <a:spcPct val="125714"/>
              </a:lnSpc>
              <a:spcBef>
                <a:spcPts val="0"/>
              </a:spcBef>
              <a:spcAft>
                <a:spcPts val="0"/>
              </a:spcAft>
              <a:buClr>
                <a:srgbClr val="3B3535"/>
              </a:buClr>
              <a:buSzPts val="1750"/>
              <a:buFont typeface="Alexandria SemiBold"/>
              <a:buNone/>
            </a:pPr>
            <a:r>
              <a:rPr b="1" i="0" lang="en-US" sz="1750" u="none" cap="none" strike="noStrike">
                <a:solidFill>
                  <a:srgbClr val="3B3535"/>
                </a:solidFill>
                <a:latin typeface="Alexandria SemiBold"/>
                <a:ea typeface="Alexandria SemiBold"/>
                <a:cs typeface="Alexandria SemiBold"/>
                <a:sym typeface="Alexandria SemiBold"/>
              </a:rPr>
              <a:t>Vérification</a:t>
            </a:r>
            <a:endParaRPr b="0" i="0" sz="1750" u="none" cap="none" strike="noStrike"/>
          </a:p>
        </p:txBody>
      </p:sp>
      <p:sp>
        <p:nvSpPr>
          <p:cNvPr id="93" name="Google Shape;93;p14"/>
          <p:cNvSpPr/>
          <p:nvPr/>
        </p:nvSpPr>
        <p:spPr>
          <a:xfrm>
            <a:off x="7210544" y="3928229"/>
            <a:ext cx="6816447" cy="275749"/>
          </a:xfrm>
          <a:prstGeom prst="rect">
            <a:avLst/>
          </a:prstGeom>
          <a:noFill/>
          <a:ln>
            <a:noFill/>
          </a:ln>
        </p:spPr>
        <p:txBody>
          <a:bodyPr anchorCtr="0" anchor="t" bIns="0" lIns="0" spcFirstLastPara="1" rIns="0" wrap="square" tIns="0">
            <a:noAutofit/>
          </a:bodyPr>
          <a:lstStyle/>
          <a:p>
            <a:pPr indent="0" lvl="0" marL="0" marR="0" rtl="0" algn="l">
              <a:lnSpc>
                <a:spcPct val="159259"/>
              </a:lnSpc>
              <a:spcBef>
                <a:spcPts val="0"/>
              </a:spcBef>
              <a:spcAft>
                <a:spcPts val="0"/>
              </a:spcAft>
              <a:buClr>
                <a:srgbClr val="3B3535"/>
              </a:buClr>
              <a:buSzPts val="1350"/>
              <a:buFont typeface="Sora Light"/>
              <a:buNone/>
            </a:pPr>
            <a:r>
              <a:rPr b="0" i="0" lang="en-US" sz="1350" u="none" cap="none" strike="noStrike">
                <a:solidFill>
                  <a:srgbClr val="3B3535"/>
                </a:solidFill>
                <a:latin typeface="Sora Light"/>
                <a:ea typeface="Sora Light"/>
                <a:cs typeface="Sora Light"/>
                <a:sym typeface="Sora Light"/>
              </a:rPr>
              <a:t>Disponibilité juridique et linguistique</a:t>
            </a:r>
            <a:endParaRPr b="0" i="0" sz="1350" u="none" cap="none" strike="noStrike"/>
          </a:p>
        </p:txBody>
      </p:sp>
      <p:pic>
        <p:nvPicPr>
          <p:cNvPr descr="preencoded.png" id="94" name="Google Shape;94;p14"/>
          <p:cNvPicPr preferRelativeResize="0"/>
          <p:nvPr/>
        </p:nvPicPr>
        <p:blipFill rotWithShape="1">
          <a:blip r:embed="rId7">
            <a:alphaModFix/>
          </a:blip>
          <a:srcRect b="0" l="0" r="0" t="0"/>
          <a:stretch/>
        </p:blipFill>
        <p:spPr>
          <a:xfrm>
            <a:off x="6089809" y="4403407"/>
            <a:ext cx="862132" cy="1034534"/>
          </a:xfrm>
          <a:prstGeom prst="rect">
            <a:avLst/>
          </a:prstGeom>
          <a:noFill/>
          <a:ln>
            <a:noFill/>
          </a:ln>
        </p:spPr>
      </p:pic>
      <p:sp>
        <p:nvSpPr>
          <p:cNvPr id="95" name="Google Shape;95;p14"/>
          <p:cNvSpPr/>
          <p:nvPr/>
        </p:nvSpPr>
        <p:spPr>
          <a:xfrm>
            <a:off x="7210544" y="4575810"/>
            <a:ext cx="2268736" cy="283607"/>
          </a:xfrm>
          <a:prstGeom prst="rect">
            <a:avLst/>
          </a:prstGeom>
          <a:noFill/>
          <a:ln>
            <a:noFill/>
          </a:ln>
        </p:spPr>
        <p:txBody>
          <a:bodyPr anchorCtr="0" anchor="t" bIns="0" lIns="0" spcFirstLastPara="1" rIns="0" wrap="square" tIns="0">
            <a:noAutofit/>
          </a:bodyPr>
          <a:lstStyle/>
          <a:p>
            <a:pPr indent="0" lvl="0" marL="0" marR="0" rtl="0" algn="l">
              <a:lnSpc>
                <a:spcPct val="125714"/>
              </a:lnSpc>
              <a:spcBef>
                <a:spcPts val="0"/>
              </a:spcBef>
              <a:spcAft>
                <a:spcPts val="0"/>
              </a:spcAft>
              <a:buClr>
                <a:srgbClr val="3B3535"/>
              </a:buClr>
              <a:buSzPts val="1750"/>
              <a:buFont typeface="Alexandria SemiBold"/>
              <a:buNone/>
            </a:pPr>
            <a:r>
              <a:rPr b="1" i="0" lang="en-US" sz="1750" u="none" cap="none" strike="noStrike">
                <a:solidFill>
                  <a:srgbClr val="3B3535"/>
                </a:solidFill>
                <a:latin typeface="Alexandria SemiBold"/>
                <a:ea typeface="Alexandria SemiBold"/>
                <a:cs typeface="Alexandria SemiBold"/>
                <a:sym typeface="Alexandria SemiBold"/>
              </a:rPr>
              <a:t>Protection</a:t>
            </a:r>
            <a:endParaRPr b="0" i="0" sz="1750" u="none" cap="none" strike="noStrike"/>
          </a:p>
        </p:txBody>
      </p:sp>
      <p:sp>
        <p:nvSpPr>
          <p:cNvPr id="96" name="Google Shape;96;p14"/>
          <p:cNvSpPr/>
          <p:nvPr/>
        </p:nvSpPr>
        <p:spPr>
          <a:xfrm>
            <a:off x="7210544" y="4962763"/>
            <a:ext cx="6816447" cy="275749"/>
          </a:xfrm>
          <a:prstGeom prst="rect">
            <a:avLst/>
          </a:prstGeom>
          <a:noFill/>
          <a:ln>
            <a:noFill/>
          </a:ln>
        </p:spPr>
        <p:txBody>
          <a:bodyPr anchorCtr="0" anchor="t" bIns="0" lIns="0" spcFirstLastPara="1" rIns="0" wrap="square" tIns="0">
            <a:noAutofit/>
          </a:bodyPr>
          <a:lstStyle/>
          <a:p>
            <a:pPr indent="0" lvl="0" marL="0" marR="0" rtl="0" algn="l">
              <a:lnSpc>
                <a:spcPct val="159259"/>
              </a:lnSpc>
              <a:spcBef>
                <a:spcPts val="0"/>
              </a:spcBef>
              <a:spcAft>
                <a:spcPts val="0"/>
              </a:spcAft>
              <a:buClr>
                <a:srgbClr val="3B3535"/>
              </a:buClr>
              <a:buSzPts val="1350"/>
              <a:buFont typeface="Sora Light"/>
              <a:buNone/>
            </a:pPr>
            <a:r>
              <a:rPr b="0" i="0" lang="en-US" sz="1350" u="none" cap="none" strike="noStrike">
                <a:solidFill>
                  <a:srgbClr val="3B3535"/>
                </a:solidFill>
                <a:latin typeface="Sora Light"/>
                <a:ea typeface="Sora Light"/>
                <a:cs typeface="Sora Light"/>
                <a:sym typeface="Sora Light"/>
              </a:rPr>
              <a:t>Dépôt de marque et sécurisation</a:t>
            </a:r>
            <a:endParaRPr b="0" i="0" sz="1350" u="none" cap="none" strike="noStrike"/>
          </a:p>
        </p:txBody>
      </p:sp>
      <p:sp>
        <p:nvSpPr>
          <p:cNvPr id="97" name="Google Shape;97;p14"/>
          <p:cNvSpPr/>
          <p:nvPr/>
        </p:nvSpPr>
        <p:spPr>
          <a:xfrm>
            <a:off x="6089809" y="5631894"/>
            <a:ext cx="7937183" cy="1102995"/>
          </a:xfrm>
          <a:prstGeom prst="rect">
            <a:avLst/>
          </a:prstGeom>
          <a:noFill/>
          <a:ln>
            <a:noFill/>
          </a:ln>
        </p:spPr>
        <p:txBody>
          <a:bodyPr anchorCtr="0" anchor="t" bIns="0" lIns="0" spcFirstLastPara="1" rIns="0" wrap="square" tIns="0">
            <a:noAutofit/>
          </a:bodyPr>
          <a:lstStyle/>
          <a:p>
            <a:pPr indent="0" lvl="0" marL="0" marR="0" rtl="0" algn="l">
              <a:lnSpc>
                <a:spcPct val="159259"/>
              </a:lnSpc>
              <a:spcBef>
                <a:spcPts val="0"/>
              </a:spcBef>
              <a:spcAft>
                <a:spcPts val="0"/>
              </a:spcAft>
              <a:buClr>
                <a:srgbClr val="3B3535"/>
              </a:buClr>
              <a:buSzPts val="1350"/>
              <a:buFont typeface="Sora Light"/>
              <a:buNone/>
            </a:pPr>
            <a:r>
              <a:rPr b="0" i="0" lang="en-US" sz="1350" u="none" cap="none" strike="noStrike">
                <a:solidFill>
                  <a:srgbClr val="3B3535"/>
                </a:solidFill>
                <a:latin typeface="Sora Light"/>
                <a:ea typeface="Sora Light"/>
                <a:cs typeface="Sora Light"/>
                <a:sym typeface="Sora Light"/>
              </a:rPr>
              <a:t>Le choix du nom de votre marque représente une décision stratégique majeure. Un nom efficace doit être mémorable, distinct, évocateur de votre positionnement, et phonétiquement agréable. Il doit également être disponible juridiquement et éviter toute connotation négative dans les marchés visés.</a:t>
            </a:r>
            <a:endParaRPr b="0" i="0" sz="1350" u="none" cap="none" strike="noStrike"/>
          </a:p>
        </p:txBody>
      </p:sp>
      <p:sp>
        <p:nvSpPr>
          <p:cNvPr id="98" name="Google Shape;98;p14"/>
          <p:cNvSpPr/>
          <p:nvPr/>
        </p:nvSpPr>
        <p:spPr>
          <a:xfrm>
            <a:off x="6089809" y="6928842"/>
            <a:ext cx="7937183" cy="827246"/>
          </a:xfrm>
          <a:prstGeom prst="rect">
            <a:avLst/>
          </a:prstGeom>
          <a:noFill/>
          <a:ln>
            <a:noFill/>
          </a:ln>
        </p:spPr>
        <p:txBody>
          <a:bodyPr anchorCtr="0" anchor="t" bIns="0" lIns="0" spcFirstLastPara="1" rIns="0" wrap="square" tIns="0">
            <a:noAutofit/>
          </a:bodyPr>
          <a:lstStyle/>
          <a:p>
            <a:pPr indent="0" lvl="0" marL="0" marR="0" rtl="0" algn="l">
              <a:lnSpc>
                <a:spcPct val="159259"/>
              </a:lnSpc>
              <a:spcBef>
                <a:spcPts val="0"/>
              </a:spcBef>
              <a:spcAft>
                <a:spcPts val="0"/>
              </a:spcAft>
              <a:buClr>
                <a:srgbClr val="3B3535"/>
              </a:buClr>
              <a:buSzPts val="1350"/>
              <a:buFont typeface="Sora Light"/>
              <a:buNone/>
            </a:pPr>
            <a:r>
              <a:rPr b="0" i="0" lang="en-US" sz="1350" u="none" cap="none" strike="noStrike">
                <a:solidFill>
                  <a:srgbClr val="3B3535"/>
                </a:solidFill>
                <a:latin typeface="Sora Light"/>
                <a:ea typeface="Sora Light"/>
                <a:cs typeface="Sora Light"/>
                <a:sym typeface="Sora Light"/>
              </a:rPr>
              <a:t>Parallèlement, développez un slogan ou une tagline qui capture l'essence de votre promesse de marque en quelques mots percutants. Cette signature verbale accompagnera votre nom et renforcera votre message principal auprès de votre audience cible.</a:t>
            </a:r>
            <a:endParaRPr b="0" i="0" sz="1350" u="none" cap="none" strike="noStrike"/>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p:nvPr/>
        </p:nvSpPr>
        <p:spPr>
          <a:xfrm>
            <a:off x="624364" y="529471"/>
            <a:ext cx="7742396" cy="586978"/>
          </a:xfrm>
          <a:prstGeom prst="rect">
            <a:avLst/>
          </a:prstGeom>
          <a:noFill/>
          <a:ln>
            <a:noFill/>
          </a:ln>
        </p:spPr>
        <p:txBody>
          <a:bodyPr anchorCtr="0" anchor="t" bIns="0" lIns="0" spcFirstLastPara="1" rIns="0" wrap="square" tIns="0">
            <a:noAutofit/>
          </a:bodyPr>
          <a:lstStyle/>
          <a:p>
            <a:pPr indent="0" lvl="0" marL="0" marR="0" rtl="0" algn="l">
              <a:lnSpc>
                <a:spcPct val="126027"/>
              </a:lnSpc>
              <a:spcBef>
                <a:spcPts val="0"/>
              </a:spcBef>
              <a:spcAft>
                <a:spcPts val="0"/>
              </a:spcAft>
              <a:buClr>
                <a:srgbClr val="1F1E1E"/>
              </a:buClr>
              <a:buSzPts val="3650"/>
              <a:buFont typeface="Alexandria SemiBold"/>
              <a:buNone/>
            </a:pPr>
            <a:r>
              <a:rPr b="1" i="0" lang="en-US" sz="3650" u="none" cap="none" strike="noStrike">
                <a:solidFill>
                  <a:srgbClr val="1F1E1E"/>
                </a:solidFill>
                <a:latin typeface="Alexandria SemiBold"/>
                <a:ea typeface="Alexandria SemiBold"/>
                <a:cs typeface="Alexandria SemiBold"/>
                <a:sym typeface="Alexandria SemiBold"/>
              </a:rPr>
              <a:t>Conception de l'Identité Visuelle</a:t>
            </a:r>
            <a:endParaRPr b="0" i="0" sz="3650" u="none" cap="none" strike="noStrike"/>
          </a:p>
        </p:txBody>
      </p:sp>
      <p:sp>
        <p:nvSpPr>
          <p:cNvPr id="105" name="Google Shape;105;p15"/>
          <p:cNvSpPr/>
          <p:nvPr/>
        </p:nvSpPr>
        <p:spPr>
          <a:xfrm>
            <a:off x="2625804" y="2091452"/>
            <a:ext cx="2347555" cy="293489"/>
          </a:xfrm>
          <a:prstGeom prst="rect">
            <a:avLst/>
          </a:prstGeom>
          <a:noFill/>
          <a:ln>
            <a:noFill/>
          </a:ln>
        </p:spPr>
        <p:txBody>
          <a:bodyPr anchorCtr="0" anchor="t" bIns="0" lIns="0" spcFirstLastPara="1" rIns="0" wrap="square" tIns="0">
            <a:noAutofit/>
          </a:bodyPr>
          <a:lstStyle/>
          <a:p>
            <a:pPr indent="0" lvl="0" marL="0" marR="0" rtl="0" algn="r">
              <a:lnSpc>
                <a:spcPct val="127777"/>
              </a:lnSpc>
              <a:spcBef>
                <a:spcPts val="0"/>
              </a:spcBef>
              <a:spcAft>
                <a:spcPts val="0"/>
              </a:spcAft>
              <a:buClr>
                <a:srgbClr val="3B3535"/>
              </a:buClr>
              <a:buSzPts val="1800"/>
              <a:buFont typeface="Alexandria SemiBold"/>
              <a:buNone/>
            </a:pPr>
            <a:r>
              <a:rPr b="1" i="0" lang="en-US" sz="1800" u="none" cap="none" strike="noStrike">
                <a:solidFill>
                  <a:srgbClr val="3B3535"/>
                </a:solidFill>
                <a:latin typeface="Alexandria SemiBold"/>
                <a:ea typeface="Alexandria SemiBold"/>
                <a:cs typeface="Alexandria SemiBold"/>
                <a:sym typeface="Alexandria SemiBold"/>
              </a:rPr>
              <a:t>Palette de Couleurs</a:t>
            </a:r>
            <a:endParaRPr b="0" i="0" sz="1800" u="none" cap="none" strike="noStrike"/>
          </a:p>
        </p:txBody>
      </p:sp>
      <p:sp>
        <p:nvSpPr>
          <p:cNvPr id="106" name="Google Shape;106;p15"/>
          <p:cNvSpPr/>
          <p:nvPr/>
        </p:nvSpPr>
        <p:spPr>
          <a:xfrm>
            <a:off x="624364" y="2491978"/>
            <a:ext cx="4348996" cy="571024"/>
          </a:xfrm>
          <a:prstGeom prst="rect">
            <a:avLst/>
          </a:prstGeom>
          <a:noFill/>
          <a:ln>
            <a:noFill/>
          </a:ln>
        </p:spPr>
        <p:txBody>
          <a:bodyPr anchorCtr="0" anchor="t" bIns="0" lIns="0" spcFirstLastPara="1" rIns="0" wrap="square" tIns="0">
            <a:noAutofit/>
          </a:bodyPr>
          <a:lstStyle/>
          <a:p>
            <a:pPr indent="0" lvl="0" marL="0" marR="0" rtl="0" algn="r">
              <a:lnSpc>
                <a:spcPct val="157142"/>
              </a:lnSpc>
              <a:spcBef>
                <a:spcPts val="0"/>
              </a:spcBef>
              <a:spcAft>
                <a:spcPts val="0"/>
              </a:spcAft>
              <a:buClr>
                <a:srgbClr val="3B3535"/>
              </a:buClr>
              <a:buSzPts val="1400"/>
              <a:buFont typeface="Sora Light"/>
              <a:buNone/>
            </a:pPr>
            <a:r>
              <a:rPr b="0" i="0" lang="en-US" sz="1400" u="none" cap="none" strike="noStrike">
                <a:solidFill>
                  <a:srgbClr val="3B3535"/>
                </a:solidFill>
                <a:latin typeface="Sora Light"/>
                <a:ea typeface="Sora Light"/>
                <a:cs typeface="Sora Light"/>
                <a:sym typeface="Sora Light"/>
              </a:rPr>
              <a:t>Définition des couleurs primaires et secondaires reflétant les valeurs et émotions de la marque</a:t>
            </a:r>
            <a:endParaRPr b="0" i="0" sz="1400" u="none" cap="none" strike="noStrike"/>
          </a:p>
        </p:txBody>
      </p:sp>
      <p:pic>
        <p:nvPicPr>
          <p:cNvPr descr="preencoded.png" id="107" name="Google Shape;107;p15"/>
          <p:cNvPicPr preferRelativeResize="0"/>
          <p:nvPr/>
        </p:nvPicPr>
        <p:blipFill rotWithShape="1">
          <a:blip r:embed="rId3">
            <a:alphaModFix/>
          </a:blip>
          <a:srcRect b="0" l="0" r="0" t="0"/>
          <a:stretch/>
        </p:blipFill>
        <p:spPr>
          <a:xfrm>
            <a:off x="4973360" y="1473279"/>
            <a:ext cx="4683562" cy="4683562"/>
          </a:xfrm>
          <a:prstGeom prst="rect">
            <a:avLst/>
          </a:prstGeom>
          <a:noFill/>
          <a:ln>
            <a:noFill/>
          </a:ln>
        </p:spPr>
      </p:pic>
      <p:pic>
        <p:nvPicPr>
          <p:cNvPr descr="preencoded.png" id="108" name="Google Shape;108;p15"/>
          <p:cNvPicPr preferRelativeResize="0"/>
          <p:nvPr/>
        </p:nvPicPr>
        <p:blipFill rotWithShape="1">
          <a:blip r:embed="rId4">
            <a:alphaModFix/>
          </a:blip>
          <a:srcRect b="0" l="0" r="0" t="0"/>
          <a:stretch/>
        </p:blipFill>
        <p:spPr>
          <a:xfrm>
            <a:off x="6336863" y="2805470"/>
            <a:ext cx="250865" cy="313611"/>
          </a:xfrm>
          <a:prstGeom prst="rect">
            <a:avLst/>
          </a:prstGeom>
          <a:noFill/>
          <a:ln>
            <a:noFill/>
          </a:ln>
        </p:spPr>
      </p:pic>
      <p:sp>
        <p:nvSpPr>
          <p:cNvPr id="109" name="Google Shape;109;p15"/>
          <p:cNvSpPr/>
          <p:nvPr/>
        </p:nvSpPr>
        <p:spPr>
          <a:xfrm>
            <a:off x="9656921" y="2091452"/>
            <a:ext cx="2347555" cy="293489"/>
          </a:xfrm>
          <a:prstGeom prst="rect">
            <a:avLst/>
          </a:prstGeom>
          <a:noFill/>
          <a:ln>
            <a:noFill/>
          </a:ln>
        </p:spPr>
        <p:txBody>
          <a:bodyPr anchorCtr="0" anchor="t" bIns="0" lIns="0" spcFirstLastPara="1" rIns="0" wrap="square" tIns="0">
            <a:noAutofit/>
          </a:bodyPr>
          <a:lstStyle/>
          <a:p>
            <a:pPr indent="0" lvl="0" marL="0" marR="0" rtl="0" algn="l">
              <a:lnSpc>
                <a:spcPct val="127777"/>
              </a:lnSpc>
              <a:spcBef>
                <a:spcPts val="0"/>
              </a:spcBef>
              <a:spcAft>
                <a:spcPts val="0"/>
              </a:spcAft>
              <a:buClr>
                <a:srgbClr val="3B3535"/>
              </a:buClr>
              <a:buSzPts val="1800"/>
              <a:buFont typeface="Alexandria SemiBold"/>
              <a:buNone/>
            </a:pPr>
            <a:r>
              <a:rPr b="1" i="0" lang="en-US" sz="1800" u="none" cap="none" strike="noStrike">
                <a:solidFill>
                  <a:srgbClr val="3B3535"/>
                </a:solidFill>
                <a:latin typeface="Alexandria SemiBold"/>
                <a:ea typeface="Alexandria SemiBold"/>
                <a:cs typeface="Alexandria SemiBold"/>
                <a:sym typeface="Alexandria SemiBold"/>
              </a:rPr>
              <a:t>Typographies</a:t>
            </a:r>
            <a:endParaRPr b="0" i="0" sz="1800" u="none" cap="none" strike="noStrike"/>
          </a:p>
        </p:txBody>
      </p:sp>
      <p:sp>
        <p:nvSpPr>
          <p:cNvPr id="110" name="Google Shape;110;p15"/>
          <p:cNvSpPr/>
          <p:nvPr/>
        </p:nvSpPr>
        <p:spPr>
          <a:xfrm>
            <a:off x="9656921" y="2491978"/>
            <a:ext cx="4349115" cy="571024"/>
          </a:xfrm>
          <a:prstGeom prst="rect">
            <a:avLst/>
          </a:prstGeom>
          <a:noFill/>
          <a:ln>
            <a:noFill/>
          </a:ln>
        </p:spPr>
        <p:txBody>
          <a:bodyPr anchorCtr="0" anchor="t" bIns="0" lIns="0" spcFirstLastPara="1" rIns="0" wrap="square" tIns="0">
            <a:noAutofit/>
          </a:bodyPr>
          <a:lstStyle/>
          <a:p>
            <a:pPr indent="0" lvl="0" marL="0" marR="0" rtl="0" algn="l">
              <a:lnSpc>
                <a:spcPct val="157142"/>
              </a:lnSpc>
              <a:spcBef>
                <a:spcPts val="0"/>
              </a:spcBef>
              <a:spcAft>
                <a:spcPts val="0"/>
              </a:spcAft>
              <a:buClr>
                <a:srgbClr val="3B3535"/>
              </a:buClr>
              <a:buSzPts val="1400"/>
              <a:buFont typeface="Sora Light"/>
              <a:buNone/>
            </a:pPr>
            <a:r>
              <a:rPr b="0" i="0" lang="en-US" sz="1400" u="none" cap="none" strike="noStrike">
                <a:solidFill>
                  <a:srgbClr val="3B3535"/>
                </a:solidFill>
                <a:latin typeface="Sora Light"/>
                <a:ea typeface="Sora Light"/>
                <a:cs typeface="Sora Light"/>
                <a:sym typeface="Sora Light"/>
              </a:rPr>
              <a:t>Sélection de polices principales et d'accompagnement pour titres et contenus</a:t>
            </a:r>
            <a:endParaRPr b="0" i="0" sz="1400" u="none" cap="none" strike="noStrike"/>
          </a:p>
        </p:txBody>
      </p:sp>
      <p:pic>
        <p:nvPicPr>
          <p:cNvPr descr="preencoded.png" id="111" name="Google Shape;111;p15"/>
          <p:cNvPicPr preferRelativeResize="0"/>
          <p:nvPr/>
        </p:nvPicPr>
        <p:blipFill rotWithShape="1">
          <a:blip r:embed="rId5">
            <a:alphaModFix/>
          </a:blip>
          <a:srcRect b="0" l="0" r="0" t="0"/>
          <a:stretch/>
        </p:blipFill>
        <p:spPr>
          <a:xfrm>
            <a:off x="4973360" y="1473279"/>
            <a:ext cx="4683562" cy="4683562"/>
          </a:xfrm>
          <a:prstGeom prst="rect">
            <a:avLst/>
          </a:prstGeom>
          <a:noFill/>
          <a:ln>
            <a:noFill/>
          </a:ln>
        </p:spPr>
      </p:pic>
      <p:pic>
        <p:nvPicPr>
          <p:cNvPr descr="preencoded.png" id="112" name="Google Shape;112;p15"/>
          <p:cNvPicPr preferRelativeResize="0"/>
          <p:nvPr/>
        </p:nvPicPr>
        <p:blipFill rotWithShape="1">
          <a:blip r:embed="rId6">
            <a:alphaModFix/>
          </a:blip>
          <a:srcRect b="0" l="0" r="0" t="0"/>
          <a:stretch/>
        </p:blipFill>
        <p:spPr>
          <a:xfrm>
            <a:off x="8042315" y="2805470"/>
            <a:ext cx="250865" cy="313611"/>
          </a:xfrm>
          <a:prstGeom prst="rect">
            <a:avLst/>
          </a:prstGeom>
          <a:noFill/>
          <a:ln>
            <a:noFill/>
          </a:ln>
        </p:spPr>
      </p:pic>
      <p:sp>
        <p:nvSpPr>
          <p:cNvPr id="113" name="Google Shape;113;p15"/>
          <p:cNvSpPr/>
          <p:nvPr/>
        </p:nvSpPr>
        <p:spPr>
          <a:xfrm>
            <a:off x="9656921" y="4566999"/>
            <a:ext cx="2913697" cy="293489"/>
          </a:xfrm>
          <a:prstGeom prst="rect">
            <a:avLst/>
          </a:prstGeom>
          <a:noFill/>
          <a:ln>
            <a:noFill/>
          </a:ln>
        </p:spPr>
        <p:txBody>
          <a:bodyPr anchorCtr="0" anchor="t" bIns="0" lIns="0" spcFirstLastPara="1" rIns="0" wrap="square" tIns="0">
            <a:noAutofit/>
          </a:bodyPr>
          <a:lstStyle/>
          <a:p>
            <a:pPr indent="0" lvl="0" marL="0" marR="0" rtl="0" algn="l">
              <a:lnSpc>
                <a:spcPct val="127777"/>
              </a:lnSpc>
              <a:spcBef>
                <a:spcPts val="0"/>
              </a:spcBef>
              <a:spcAft>
                <a:spcPts val="0"/>
              </a:spcAft>
              <a:buClr>
                <a:srgbClr val="3B3535"/>
              </a:buClr>
              <a:buSzPts val="1800"/>
              <a:buFont typeface="Alexandria SemiBold"/>
              <a:buNone/>
            </a:pPr>
            <a:r>
              <a:rPr b="1" i="0" lang="en-US" sz="1800" u="none" cap="none" strike="noStrike">
                <a:solidFill>
                  <a:srgbClr val="3B3535"/>
                </a:solidFill>
                <a:latin typeface="Alexandria SemiBold"/>
                <a:ea typeface="Alexandria SemiBold"/>
                <a:cs typeface="Alexandria SemiBold"/>
                <a:sym typeface="Alexandria SemiBold"/>
              </a:rPr>
              <a:t>Imagerie &amp; Iconographie</a:t>
            </a:r>
            <a:endParaRPr b="0" i="0" sz="1800" u="none" cap="none" strike="noStrike"/>
          </a:p>
        </p:txBody>
      </p:sp>
      <p:sp>
        <p:nvSpPr>
          <p:cNvPr id="114" name="Google Shape;114;p15"/>
          <p:cNvSpPr/>
          <p:nvPr/>
        </p:nvSpPr>
        <p:spPr>
          <a:xfrm>
            <a:off x="9656921" y="4967526"/>
            <a:ext cx="4349115" cy="571024"/>
          </a:xfrm>
          <a:prstGeom prst="rect">
            <a:avLst/>
          </a:prstGeom>
          <a:noFill/>
          <a:ln>
            <a:noFill/>
          </a:ln>
        </p:spPr>
        <p:txBody>
          <a:bodyPr anchorCtr="0" anchor="t" bIns="0" lIns="0" spcFirstLastPara="1" rIns="0" wrap="square" tIns="0">
            <a:noAutofit/>
          </a:bodyPr>
          <a:lstStyle/>
          <a:p>
            <a:pPr indent="0" lvl="0" marL="0" marR="0" rtl="0" algn="l">
              <a:lnSpc>
                <a:spcPct val="157142"/>
              </a:lnSpc>
              <a:spcBef>
                <a:spcPts val="0"/>
              </a:spcBef>
              <a:spcAft>
                <a:spcPts val="0"/>
              </a:spcAft>
              <a:buClr>
                <a:srgbClr val="3B3535"/>
              </a:buClr>
              <a:buSzPts val="1400"/>
              <a:buFont typeface="Sora Light"/>
              <a:buNone/>
            </a:pPr>
            <a:r>
              <a:rPr b="0" i="0" lang="en-US" sz="1400" u="none" cap="none" strike="noStrike">
                <a:solidFill>
                  <a:srgbClr val="3B3535"/>
                </a:solidFill>
                <a:latin typeface="Sora Light"/>
                <a:ea typeface="Sora Light"/>
                <a:cs typeface="Sora Light"/>
                <a:sym typeface="Sora Light"/>
              </a:rPr>
              <a:t>Style visuel des photos, illustrations et icônes renforçant l'identité</a:t>
            </a:r>
            <a:endParaRPr b="0" i="0" sz="1400" u="none" cap="none" strike="noStrike"/>
          </a:p>
        </p:txBody>
      </p:sp>
      <p:pic>
        <p:nvPicPr>
          <p:cNvPr descr="preencoded.png" id="115" name="Google Shape;115;p15"/>
          <p:cNvPicPr preferRelativeResize="0"/>
          <p:nvPr/>
        </p:nvPicPr>
        <p:blipFill rotWithShape="1">
          <a:blip r:embed="rId7">
            <a:alphaModFix/>
          </a:blip>
          <a:srcRect b="0" l="0" r="0" t="0"/>
          <a:stretch/>
        </p:blipFill>
        <p:spPr>
          <a:xfrm>
            <a:off x="4973360" y="1473279"/>
            <a:ext cx="4683562" cy="4683562"/>
          </a:xfrm>
          <a:prstGeom prst="rect">
            <a:avLst/>
          </a:prstGeom>
          <a:noFill/>
          <a:ln>
            <a:noFill/>
          </a:ln>
        </p:spPr>
      </p:pic>
      <p:pic>
        <p:nvPicPr>
          <p:cNvPr descr="preencoded.png" id="116" name="Google Shape;116;p15"/>
          <p:cNvPicPr preferRelativeResize="0"/>
          <p:nvPr/>
        </p:nvPicPr>
        <p:blipFill rotWithShape="1">
          <a:blip r:embed="rId8">
            <a:alphaModFix/>
          </a:blip>
          <a:srcRect b="0" l="0" r="0" t="0"/>
          <a:stretch/>
        </p:blipFill>
        <p:spPr>
          <a:xfrm>
            <a:off x="8042315" y="4510921"/>
            <a:ext cx="250865" cy="313611"/>
          </a:xfrm>
          <a:prstGeom prst="rect">
            <a:avLst/>
          </a:prstGeom>
          <a:noFill/>
          <a:ln>
            <a:noFill/>
          </a:ln>
        </p:spPr>
      </p:pic>
      <p:sp>
        <p:nvSpPr>
          <p:cNvPr id="117" name="Google Shape;117;p15"/>
          <p:cNvSpPr/>
          <p:nvPr/>
        </p:nvSpPr>
        <p:spPr>
          <a:xfrm>
            <a:off x="2625804" y="4566999"/>
            <a:ext cx="2347555" cy="293489"/>
          </a:xfrm>
          <a:prstGeom prst="rect">
            <a:avLst/>
          </a:prstGeom>
          <a:noFill/>
          <a:ln>
            <a:noFill/>
          </a:ln>
        </p:spPr>
        <p:txBody>
          <a:bodyPr anchorCtr="0" anchor="t" bIns="0" lIns="0" spcFirstLastPara="1" rIns="0" wrap="square" tIns="0">
            <a:noAutofit/>
          </a:bodyPr>
          <a:lstStyle/>
          <a:p>
            <a:pPr indent="0" lvl="0" marL="0" marR="0" rtl="0" algn="r">
              <a:lnSpc>
                <a:spcPct val="127777"/>
              </a:lnSpc>
              <a:spcBef>
                <a:spcPts val="0"/>
              </a:spcBef>
              <a:spcAft>
                <a:spcPts val="0"/>
              </a:spcAft>
              <a:buClr>
                <a:srgbClr val="3B3535"/>
              </a:buClr>
              <a:buSzPts val="1800"/>
              <a:buFont typeface="Alexandria SemiBold"/>
              <a:buNone/>
            </a:pPr>
            <a:r>
              <a:rPr b="1" i="0" lang="en-US" sz="1800" u="none" cap="none" strike="noStrike">
                <a:solidFill>
                  <a:srgbClr val="3B3535"/>
                </a:solidFill>
                <a:latin typeface="Alexandria SemiBold"/>
                <a:ea typeface="Alexandria SemiBold"/>
                <a:cs typeface="Alexandria SemiBold"/>
                <a:sym typeface="Alexandria SemiBold"/>
              </a:rPr>
              <a:t>Logo &amp; Symboles</a:t>
            </a:r>
            <a:endParaRPr b="0" i="0" sz="1800" u="none" cap="none" strike="noStrike"/>
          </a:p>
        </p:txBody>
      </p:sp>
      <p:sp>
        <p:nvSpPr>
          <p:cNvPr id="118" name="Google Shape;118;p15"/>
          <p:cNvSpPr/>
          <p:nvPr/>
        </p:nvSpPr>
        <p:spPr>
          <a:xfrm>
            <a:off x="624364" y="4967526"/>
            <a:ext cx="4348996" cy="571024"/>
          </a:xfrm>
          <a:prstGeom prst="rect">
            <a:avLst/>
          </a:prstGeom>
          <a:noFill/>
          <a:ln>
            <a:noFill/>
          </a:ln>
        </p:spPr>
        <p:txBody>
          <a:bodyPr anchorCtr="0" anchor="t" bIns="0" lIns="0" spcFirstLastPara="1" rIns="0" wrap="square" tIns="0">
            <a:noAutofit/>
          </a:bodyPr>
          <a:lstStyle/>
          <a:p>
            <a:pPr indent="0" lvl="0" marL="0" marR="0" rtl="0" algn="r">
              <a:lnSpc>
                <a:spcPct val="157142"/>
              </a:lnSpc>
              <a:spcBef>
                <a:spcPts val="0"/>
              </a:spcBef>
              <a:spcAft>
                <a:spcPts val="0"/>
              </a:spcAft>
              <a:buClr>
                <a:srgbClr val="3B3535"/>
              </a:buClr>
              <a:buSzPts val="1400"/>
              <a:buFont typeface="Sora Light"/>
              <a:buNone/>
            </a:pPr>
            <a:r>
              <a:rPr b="0" i="0" lang="en-US" sz="1400" u="none" cap="none" strike="noStrike">
                <a:solidFill>
                  <a:srgbClr val="3B3535"/>
                </a:solidFill>
                <a:latin typeface="Sora Light"/>
                <a:ea typeface="Sora Light"/>
                <a:cs typeface="Sora Light"/>
                <a:sym typeface="Sora Light"/>
              </a:rPr>
              <a:t>Création d'éléments graphiques distinctifs et déclinaisons adaptatives</a:t>
            </a:r>
            <a:endParaRPr b="0" i="0" sz="1400" u="none" cap="none" strike="noStrike"/>
          </a:p>
        </p:txBody>
      </p:sp>
      <p:pic>
        <p:nvPicPr>
          <p:cNvPr descr="preencoded.png" id="119" name="Google Shape;119;p15"/>
          <p:cNvPicPr preferRelativeResize="0"/>
          <p:nvPr/>
        </p:nvPicPr>
        <p:blipFill rotWithShape="1">
          <a:blip r:embed="rId9">
            <a:alphaModFix/>
          </a:blip>
          <a:srcRect b="0" l="0" r="0" t="0"/>
          <a:stretch/>
        </p:blipFill>
        <p:spPr>
          <a:xfrm>
            <a:off x="4973360" y="1473279"/>
            <a:ext cx="4683562" cy="4683562"/>
          </a:xfrm>
          <a:prstGeom prst="rect">
            <a:avLst/>
          </a:prstGeom>
          <a:noFill/>
          <a:ln>
            <a:noFill/>
          </a:ln>
        </p:spPr>
      </p:pic>
      <p:pic>
        <p:nvPicPr>
          <p:cNvPr descr="preencoded.png" id="120" name="Google Shape;120;p15"/>
          <p:cNvPicPr preferRelativeResize="0"/>
          <p:nvPr/>
        </p:nvPicPr>
        <p:blipFill rotWithShape="1">
          <a:blip r:embed="rId10">
            <a:alphaModFix/>
          </a:blip>
          <a:srcRect b="0" l="0" r="0" t="0"/>
          <a:stretch/>
        </p:blipFill>
        <p:spPr>
          <a:xfrm>
            <a:off x="6336863" y="4510921"/>
            <a:ext cx="250865" cy="313611"/>
          </a:xfrm>
          <a:prstGeom prst="rect">
            <a:avLst/>
          </a:prstGeom>
          <a:noFill/>
          <a:ln>
            <a:noFill/>
          </a:ln>
        </p:spPr>
      </p:pic>
      <p:sp>
        <p:nvSpPr>
          <p:cNvPr id="121" name="Google Shape;121;p15"/>
          <p:cNvSpPr/>
          <p:nvPr/>
        </p:nvSpPr>
        <p:spPr>
          <a:xfrm>
            <a:off x="624364" y="6357461"/>
            <a:ext cx="13381673" cy="571024"/>
          </a:xfrm>
          <a:prstGeom prst="rect">
            <a:avLst/>
          </a:prstGeom>
          <a:noFill/>
          <a:ln>
            <a:noFill/>
          </a:ln>
        </p:spPr>
        <p:txBody>
          <a:bodyPr anchorCtr="0" anchor="t" bIns="0" lIns="0" spcFirstLastPara="1" rIns="0" wrap="square" tIns="0">
            <a:noAutofit/>
          </a:bodyPr>
          <a:lstStyle/>
          <a:p>
            <a:pPr indent="0" lvl="0" marL="0" marR="0" rtl="0" algn="l">
              <a:lnSpc>
                <a:spcPct val="157142"/>
              </a:lnSpc>
              <a:spcBef>
                <a:spcPts val="0"/>
              </a:spcBef>
              <a:spcAft>
                <a:spcPts val="0"/>
              </a:spcAft>
              <a:buClr>
                <a:srgbClr val="3B3535"/>
              </a:buClr>
              <a:buSzPts val="1400"/>
              <a:buFont typeface="Sora Light"/>
              <a:buNone/>
            </a:pPr>
            <a:r>
              <a:rPr b="0" i="0" lang="en-US" sz="1400" u="none" cap="none" strike="noStrike">
                <a:solidFill>
                  <a:srgbClr val="3B3535"/>
                </a:solidFill>
                <a:latin typeface="Sora Light"/>
                <a:ea typeface="Sora Light"/>
                <a:cs typeface="Sora Light"/>
                <a:sym typeface="Sora Light"/>
              </a:rPr>
              <a:t>L'identité visuelle traduit votre positionnement stratégique en éléments graphiques cohérents. Au cœur de ce système se trouve votre logo – combinaison stratégique de typographie, symboles et couleurs qui incarnera instantanément votre marque dans l'esprit du public.</a:t>
            </a:r>
            <a:endParaRPr b="0" i="0" sz="1400" u="none" cap="none" strike="noStrike"/>
          </a:p>
        </p:txBody>
      </p:sp>
      <p:sp>
        <p:nvSpPr>
          <p:cNvPr id="122" name="Google Shape;122;p15"/>
          <p:cNvSpPr/>
          <p:nvPr/>
        </p:nvSpPr>
        <p:spPr>
          <a:xfrm>
            <a:off x="624364" y="7129105"/>
            <a:ext cx="13381673" cy="571024"/>
          </a:xfrm>
          <a:prstGeom prst="rect">
            <a:avLst/>
          </a:prstGeom>
          <a:noFill/>
          <a:ln>
            <a:noFill/>
          </a:ln>
        </p:spPr>
        <p:txBody>
          <a:bodyPr anchorCtr="0" anchor="t" bIns="0" lIns="0" spcFirstLastPara="1" rIns="0" wrap="square" tIns="0">
            <a:noAutofit/>
          </a:bodyPr>
          <a:lstStyle/>
          <a:p>
            <a:pPr indent="0" lvl="0" marL="0" marR="0" rtl="0" algn="l">
              <a:lnSpc>
                <a:spcPct val="157142"/>
              </a:lnSpc>
              <a:spcBef>
                <a:spcPts val="0"/>
              </a:spcBef>
              <a:spcAft>
                <a:spcPts val="0"/>
              </a:spcAft>
              <a:buClr>
                <a:srgbClr val="3B3535"/>
              </a:buClr>
              <a:buSzPts val="1400"/>
              <a:buFont typeface="Sora Light"/>
              <a:buNone/>
            </a:pPr>
            <a:r>
              <a:rPr b="0" i="0" lang="en-US" sz="1400" u="none" cap="none" strike="noStrike">
                <a:solidFill>
                  <a:srgbClr val="3B3535"/>
                </a:solidFill>
                <a:latin typeface="Sora Light"/>
                <a:ea typeface="Sora Light"/>
                <a:cs typeface="Sora Light"/>
                <a:sym typeface="Sora Light"/>
              </a:rPr>
              <a:t>Une charte graphique complète documentera précisément l'utilisation de ces éléments visuels, garantissant une cohérence parfaite à travers tous vos points de contact. Cette constance visuelle renforce la reconnaissance immédiate et bâtit progressivement la valeur perçue de votre marque.</a:t>
            </a:r>
            <a:endParaRPr b="0" i="0" sz="1400" u="none" cap="none" strike="noStrike"/>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6"/>
          <p:cNvSpPr/>
          <p:nvPr/>
        </p:nvSpPr>
        <p:spPr>
          <a:xfrm>
            <a:off x="611301" y="141700"/>
            <a:ext cx="13444500" cy="657300"/>
          </a:xfrm>
          <a:prstGeom prst="rect">
            <a:avLst/>
          </a:prstGeom>
          <a:noFill/>
          <a:ln>
            <a:noFill/>
          </a:ln>
        </p:spPr>
        <p:txBody>
          <a:bodyPr anchorCtr="0" anchor="t" bIns="0" lIns="0" spcFirstLastPara="1" rIns="0" wrap="square" tIns="0">
            <a:noAutofit/>
          </a:bodyPr>
          <a:lstStyle/>
          <a:p>
            <a:pPr indent="0" lvl="0" marL="0" marR="0" rtl="0" algn="l">
              <a:lnSpc>
                <a:spcPct val="125609"/>
              </a:lnSpc>
              <a:spcBef>
                <a:spcPts val="0"/>
              </a:spcBef>
              <a:spcAft>
                <a:spcPts val="0"/>
              </a:spcAft>
              <a:buClr>
                <a:srgbClr val="1F1E1E"/>
              </a:buClr>
              <a:buSzPts val="4100"/>
              <a:buFont typeface="Alexandria SemiBold"/>
              <a:buNone/>
            </a:pPr>
            <a:r>
              <a:rPr b="1" i="0" lang="en-US" sz="4100" u="none" cap="none" strike="noStrike">
                <a:solidFill>
                  <a:srgbClr val="1F1E1E"/>
                </a:solidFill>
                <a:latin typeface="Alexandria SemiBold"/>
                <a:ea typeface="Alexandria SemiBold"/>
                <a:cs typeface="Alexandria SemiBold"/>
                <a:sym typeface="Alexandria SemiBold"/>
              </a:rPr>
              <a:t>Élaboration du Storytelling de Marque</a:t>
            </a:r>
            <a:endParaRPr b="0" i="0" sz="4100" u="none" cap="none" strike="noStrike"/>
          </a:p>
        </p:txBody>
      </p:sp>
      <p:sp>
        <p:nvSpPr>
          <p:cNvPr id="129" name="Google Shape;129;p16"/>
          <p:cNvSpPr/>
          <p:nvPr/>
        </p:nvSpPr>
        <p:spPr>
          <a:xfrm>
            <a:off x="699373" y="1608534"/>
            <a:ext cx="2205157" cy="1167527"/>
          </a:xfrm>
          <a:prstGeom prst="roundRect">
            <a:avLst>
              <a:gd fmla="val 7188" name="adj"/>
            </a:avLst>
          </a:prstGeom>
          <a:solidFill>
            <a:srgbClr val="D5DCF6"/>
          </a:solidFill>
          <a:ln cap="flat" cmpd="sng" w="9525">
            <a:solidFill>
              <a:srgbClr val="BBC2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0" name="Google Shape;130;p16"/>
          <p:cNvPicPr preferRelativeResize="0"/>
          <p:nvPr/>
        </p:nvPicPr>
        <p:blipFill rotWithShape="1">
          <a:blip r:embed="rId3">
            <a:alphaModFix/>
          </a:blip>
          <a:srcRect b="0" l="0" r="0" t="0"/>
          <a:stretch/>
        </p:blipFill>
        <p:spPr>
          <a:xfrm>
            <a:off x="1661398" y="2016681"/>
            <a:ext cx="280988" cy="351234"/>
          </a:xfrm>
          <a:prstGeom prst="rect">
            <a:avLst/>
          </a:prstGeom>
          <a:noFill/>
          <a:ln>
            <a:noFill/>
          </a:ln>
        </p:spPr>
      </p:pic>
      <p:sp>
        <p:nvSpPr>
          <p:cNvPr id="131" name="Google Shape;131;p16"/>
          <p:cNvSpPr/>
          <p:nvPr/>
        </p:nvSpPr>
        <p:spPr>
          <a:xfrm>
            <a:off x="3045017" y="1556646"/>
            <a:ext cx="3576600" cy="328500"/>
          </a:xfrm>
          <a:prstGeom prst="rect">
            <a:avLst/>
          </a:prstGeom>
          <a:noFill/>
          <a:ln>
            <a:noFill/>
          </a:ln>
        </p:spPr>
        <p:txBody>
          <a:bodyPr anchorCtr="0" anchor="t" bIns="0" lIns="0" spcFirstLastPara="1" rIns="0" wrap="square" tIns="0">
            <a:noAutofit/>
          </a:bodyPr>
          <a:lstStyle/>
          <a:p>
            <a:pPr indent="0" lvl="0" marL="0" marR="0" rtl="0" algn="l">
              <a:lnSpc>
                <a:spcPct val="124390"/>
              </a:lnSpc>
              <a:spcBef>
                <a:spcPts val="0"/>
              </a:spcBef>
              <a:spcAft>
                <a:spcPts val="0"/>
              </a:spcAft>
              <a:buClr>
                <a:srgbClr val="3B3535"/>
              </a:buClr>
              <a:buSzPts val="2050"/>
              <a:buFont typeface="Alexandria SemiBold"/>
              <a:buNone/>
            </a:pPr>
            <a:r>
              <a:rPr b="1" i="0" lang="en-US" sz="2050" u="none" cap="none" strike="noStrike">
                <a:solidFill>
                  <a:srgbClr val="3B3535"/>
                </a:solidFill>
                <a:latin typeface="Alexandria SemiBold"/>
                <a:ea typeface="Alexandria SemiBold"/>
                <a:cs typeface="Alexandria SemiBold"/>
                <a:sym typeface="Alexandria SemiBold"/>
              </a:rPr>
              <a:t>Définir l'histoire fondatrice</a:t>
            </a:r>
            <a:endParaRPr b="0" i="0" sz="2050" u="none" cap="none" strike="noStrike"/>
          </a:p>
        </p:txBody>
      </p:sp>
      <p:sp>
        <p:nvSpPr>
          <p:cNvPr id="132" name="Google Shape;132;p16"/>
          <p:cNvSpPr/>
          <p:nvPr/>
        </p:nvSpPr>
        <p:spPr>
          <a:xfrm>
            <a:off x="3104317" y="2256711"/>
            <a:ext cx="3576637" cy="319564"/>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B3535"/>
              </a:buClr>
              <a:buSzPts val="1550"/>
              <a:buFont typeface="Sora Light"/>
              <a:buNone/>
            </a:pPr>
            <a:r>
              <a:rPr b="0" i="0" lang="en-US" sz="1550" u="none" cap="none" strike="noStrike">
                <a:solidFill>
                  <a:srgbClr val="3B3535"/>
                </a:solidFill>
                <a:latin typeface="Sora Light"/>
                <a:ea typeface="Sora Light"/>
                <a:cs typeface="Sora Light"/>
                <a:sym typeface="Sora Light"/>
              </a:rPr>
              <a:t>Origines, motivations et vision</a:t>
            </a:r>
            <a:endParaRPr b="0" i="0" sz="1550" u="none" cap="none" strike="noStrike"/>
          </a:p>
        </p:txBody>
      </p:sp>
      <p:sp>
        <p:nvSpPr>
          <p:cNvPr id="133" name="Google Shape;133;p16"/>
          <p:cNvSpPr/>
          <p:nvPr/>
        </p:nvSpPr>
        <p:spPr>
          <a:xfrm>
            <a:off x="3004423" y="2766536"/>
            <a:ext cx="10826710" cy="11430"/>
          </a:xfrm>
          <a:prstGeom prst="roundRect">
            <a:avLst>
              <a:gd fmla="val 734266" name="adj"/>
            </a:avLst>
          </a:prstGeom>
          <a:solidFill>
            <a:srgbClr val="BBC2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699373" y="2875955"/>
            <a:ext cx="4410432" cy="1167527"/>
          </a:xfrm>
          <a:prstGeom prst="roundRect">
            <a:avLst>
              <a:gd fmla="val 7188" name="adj"/>
            </a:avLst>
          </a:prstGeom>
          <a:solidFill>
            <a:srgbClr val="D5DCF6"/>
          </a:solidFill>
          <a:ln cap="flat" cmpd="sng" w="9525">
            <a:solidFill>
              <a:srgbClr val="BBC2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5" name="Google Shape;135;p16"/>
          <p:cNvPicPr preferRelativeResize="0"/>
          <p:nvPr/>
        </p:nvPicPr>
        <p:blipFill rotWithShape="1">
          <a:blip r:embed="rId4">
            <a:alphaModFix/>
          </a:blip>
          <a:srcRect b="0" l="0" r="0" t="0"/>
          <a:stretch/>
        </p:blipFill>
        <p:spPr>
          <a:xfrm>
            <a:off x="2764036" y="3284101"/>
            <a:ext cx="280988" cy="351234"/>
          </a:xfrm>
          <a:prstGeom prst="rect">
            <a:avLst/>
          </a:prstGeom>
          <a:noFill/>
          <a:ln>
            <a:noFill/>
          </a:ln>
        </p:spPr>
      </p:pic>
      <p:sp>
        <p:nvSpPr>
          <p:cNvPr id="136" name="Google Shape;136;p16"/>
          <p:cNvSpPr/>
          <p:nvPr/>
        </p:nvSpPr>
        <p:spPr>
          <a:xfrm>
            <a:off x="5209692" y="2885892"/>
            <a:ext cx="2992800" cy="328500"/>
          </a:xfrm>
          <a:prstGeom prst="rect">
            <a:avLst/>
          </a:prstGeom>
          <a:noFill/>
          <a:ln>
            <a:noFill/>
          </a:ln>
        </p:spPr>
        <p:txBody>
          <a:bodyPr anchorCtr="0" anchor="t" bIns="0" lIns="0" spcFirstLastPara="1" rIns="0" wrap="square" tIns="0">
            <a:noAutofit/>
          </a:bodyPr>
          <a:lstStyle/>
          <a:p>
            <a:pPr indent="0" lvl="0" marL="0" marR="0" rtl="0" algn="l">
              <a:lnSpc>
                <a:spcPct val="124390"/>
              </a:lnSpc>
              <a:spcBef>
                <a:spcPts val="0"/>
              </a:spcBef>
              <a:spcAft>
                <a:spcPts val="0"/>
              </a:spcAft>
              <a:buClr>
                <a:srgbClr val="3B3535"/>
              </a:buClr>
              <a:buSzPts val="2050"/>
              <a:buFont typeface="Alexandria SemiBold"/>
              <a:buNone/>
            </a:pPr>
            <a:r>
              <a:rPr b="1" i="0" lang="en-US" sz="2050" u="none" cap="none" strike="noStrike">
                <a:solidFill>
                  <a:srgbClr val="3B3535"/>
                </a:solidFill>
                <a:latin typeface="Alexandria SemiBold"/>
                <a:ea typeface="Alexandria SemiBold"/>
                <a:cs typeface="Alexandria SemiBold"/>
                <a:sym typeface="Alexandria SemiBold"/>
              </a:rPr>
              <a:t>Établir la voix et le ton</a:t>
            </a:r>
            <a:endParaRPr b="0" i="0" sz="2050" u="none" cap="none" strike="noStrike"/>
          </a:p>
        </p:txBody>
      </p:sp>
      <p:sp>
        <p:nvSpPr>
          <p:cNvPr id="137" name="Google Shape;137;p16"/>
          <p:cNvSpPr/>
          <p:nvPr/>
        </p:nvSpPr>
        <p:spPr>
          <a:xfrm>
            <a:off x="5309592" y="3524131"/>
            <a:ext cx="3147893" cy="319564"/>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B3535"/>
              </a:buClr>
              <a:buSzPts val="1550"/>
              <a:buFont typeface="Sora Light"/>
              <a:buNone/>
            </a:pPr>
            <a:r>
              <a:rPr b="0" i="0" lang="en-US" sz="1550" u="none" cap="none" strike="noStrike">
                <a:solidFill>
                  <a:srgbClr val="3B3535"/>
                </a:solidFill>
                <a:latin typeface="Sora Light"/>
                <a:ea typeface="Sora Light"/>
                <a:cs typeface="Sora Light"/>
                <a:sym typeface="Sora Light"/>
              </a:rPr>
              <a:t>Personnalité verbale distinctive</a:t>
            </a:r>
            <a:endParaRPr b="0" i="0" sz="1550" u="none" cap="none" strike="noStrike"/>
          </a:p>
        </p:txBody>
      </p:sp>
      <p:sp>
        <p:nvSpPr>
          <p:cNvPr id="138" name="Google Shape;138;p16"/>
          <p:cNvSpPr/>
          <p:nvPr/>
        </p:nvSpPr>
        <p:spPr>
          <a:xfrm>
            <a:off x="5209699" y="4033957"/>
            <a:ext cx="8621435" cy="11430"/>
          </a:xfrm>
          <a:prstGeom prst="roundRect">
            <a:avLst>
              <a:gd fmla="val 734266" name="adj"/>
            </a:avLst>
          </a:prstGeom>
          <a:solidFill>
            <a:srgbClr val="BBC2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699373" y="4143375"/>
            <a:ext cx="6615827" cy="1167527"/>
          </a:xfrm>
          <a:prstGeom prst="roundRect">
            <a:avLst>
              <a:gd fmla="val 7188" name="adj"/>
            </a:avLst>
          </a:prstGeom>
          <a:solidFill>
            <a:srgbClr val="D5DCF6"/>
          </a:solidFill>
          <a:ln cap="flat" cmpd="sng" w="9525">
            <a:solidFill>
              <a:srgbClr val="BBC2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40" name="Google Shape;140;p16"/>
          <p:cNvPicPr preferRelativeResize="0"/>
          <p:nvPr/>
        </p:nvPicPr>
        <p:blipFill rotWithShape="1">
          <a:blip r:embed="rId5">
            <a:alphaModFix/>
          </a:blip>
          <a:srcRect b="0" l="0" r="0" t="0"/>
          <a:stretch/>
        </p:blipFill>
        <p:spPr>
          <a:xfrm>
            <a:off x="3866793" y="4551521"/>
            <a:ext cx="280988" cy="351234"/>
          </a:xfrm>
          <a:prstGeom prst="rect">
            <a:avLst/>
          </a:prstGeom>
          <a:noFill/>
          <a:ln>
            <a:noFill/>
          </a:ln>
        </p:spPr>
      </p:pic>
      <p:sp>
        <p:nvSpPr>
          <p:cNvPr id="141" name="Google Shape;141;p16"/>
          <p:cNvSpPr/>
          <p:nvPr/>
        </p:nvSpPr>
        <p:spPr>
          <a:xfrm>
            <a:off x="7414312" y="4153387"/>
            <a:ext cx="3579000" cy="328500"/>
          </a:xfrm>
          <a:prstGeom prst="rect">
            <a:avLst/>
          </a:prstGeom>
          <a:noFill/>
          <a:ln>
            <a:noFill/>
          </a:ln>
        </p:spPr>
        <p:txBody>
          <a:bodyPr anchorCtr="0" anchor="t" bIns="0" lIns="0" spcFirstLastPara="1" rIns="0" wrap="square" tIns="0">
            <a:noAutofit/>
          </a:bodyPr>
          <a:lstStyle/>
          <a:p>
            <a:pPr indent="0" lvl="0" marL="0" marR="0" rtl="0" algn="l">
              <a:lnSpc>
                <a:spcPct val="124390"/>
              </a:lnSpc>
              <a:spcBef>
                <a:spcPts val="0"/>
              </a:spcBef>
              <a:spcAft>
                <a:spcPts val="0"/>
              </a:spcAft>
              <a:buClr>
                <a:srgbClr val="3B3535"/>
              </a:buClr>
              <a:buSzPts val="2050"/>
              <a:buFont typeface="Alexandria SemiBold"/>
              <a:buNone/>
            </a:pPr>
            <a:r>
              <a:rPr b="1" i="0" lang="en-US" sz="2050" u="none" cap="none" strike="noStrike">
                <a:solidFill>
                  <a:srgbClr val="3B3535"/>
                </a:solidFill>
                <a:latin typeface="Alexandria SemiBold"/>
                <a:ea typeface="Alexandria SemiBold"/>
                <a:cs typeface="Alexandria SemiBold"/>
                <a:sym typeface="Alexandria SemiBold"/>
              </a:rPr>
              <a:t>Articuler les messages clés</a:t>
            </a:r>
            <a:endParaRPr b="0" i="0" sz="2050" u="none" cap="none" strike="noStrike"/>
          </a:p>
        </p:txBody>
      </p:sp>
      <p:sp>
        <p:nvSpPr>
          <p:cNvPr id="142" name="Google Shape;142;p16"/>
          <p:cNvSpPr/>
          <p:nvPr/>
        </p:nvSpPr>
        <p:spPr>
          <a:xfrm>
            <a:off x="7514987" y="4791551"/>
            <a:ext cx="3579019" cy="319564"/>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B3535"/>
              </a:buClr>
              <a:buSzPts val="1550"/>
              <a:buFont typeface="Sora Light"/>
              <a:buNone/>
            </a:pPr>
            <a:r>
              <a:rPr b="0" i="0" lang="en-US" sz="1550" u="none" cap="none" strike="noStrike">
                <a:solidFill>
                  <a:srgbClr val="3B3535"/>
                </a:solidFill>
                <a:latin typeface="Sora Light"/>
                <a:ea typeface="Sora Light"/>
                <a:cs typeface="Sora Light"/>
                <a:sym typeface="Sora Light"/>
              </a:rPr>
              <a:t>Arguments de vente principaux</a:t>
            </a:r>
            <a:endParaRPr b="0" i="0" sz="1550" u="none" cap="none" strike="noStrike"/>
          </a:p>
        </p:txBody>
      </p:sp>
      <p:sp>
        <p:nvSpPr>
          <p:cNvPr id="143" name="Google Shape;143;p16"/>
          <p:cNvSpPr/>
          <p:nvPr/>
        </p:nvSpPr>
        <p:spPr>
          <a:xfrm>
            <a:off x="699373" y="5535692"/>
            <a:ext cx="13231654" cy="958691"/>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B3535"/>
              </a:buClr>
              <a:buSzPts val="1550"/>
              <a:buFont typeface="Sora Light"/>
              <a:buNone/>
            </a:pPr>
            <a:r>
              <a:rPr b="0" i="0" lang="en-US" sz="1550" u="none" cap="none" strike="noStrike">
                <a:solidFill>
                  <a:srgbClr val="3B3535"/>
                </a:solidFill>
                <a:latin typeface="Sora Light"/>
                <a:ea typeface="Sora Light"/>
                <a:cs typeface="Sora Light"/>
                <a:sym typeface="Sora Light"/>
              </a:rPr>
              <a:t>Le storytelling transforme votre marque d'un simple produit en une entité relationnelle chargée d'émotions. Commencez par définir votre récit fondateur – l'histoire authentique qui explique pourquoi votre entreprise existe, les problèmes qu'elle résout et sa vision transformative.</a:t>
            </a:r>
            <a:endParaRPr b="0" i="0" sz="1550" u="none" cap="none" strike="noStrike"/>
          </a:p>
        </p:txBody>
      </p:sp>
      <p:sp>
        <p:nvSpPr>
          <p:cNvPr id="144" name="Google Shape;144;p16"/>
          <p:cNvSpPr/>
          <p:nvPr/>
        </p:nvSpPr>
        <p:spPr>
          <a:xfrm>
            <a:off x="699373" y="6719173"/>
            <a:ext cx="13231654" cy="958691"/>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B3535"/>
              </a:buClr>
              <a:buSzPts val="1550"/>
              <a:buFont typeface="Sora Light"/>
              <a:buNone/>
            </a:pPr>
            <a:r>
              <a:rPr b="0" i="0" lang="en-US" sz="1550" u="none" cap="none" strike="noStrike">
                <a:solidFill>
                  <a:srgbClr val="3B3535"/>
                </a:solidFill>
                <a:latin typeface="Sora Light"/>
                <a:ea typeface="Sora Light"/>
                <a:cs typeface="Sora Light"/>
                <a:sym typeface="Sora Light"/>
              </a:rPr>
              <a:t>Cultivez ensuite une voix distinctive qui reflète la personnalité de votre marque. Est-elle autoritative ou amicale? Sophistiquée ou accessible? Traditionnelle ou innovante? Cette tonalité doit rester constante à travers vos communications et renforcer naturellement votre positionnement stratégique.</a:t>
            </a:r>
            <a:endParaRPr b="0" i="0" sz="1550" u="none" cap="none" strike="noStrike"/>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7"/>
          <p:cNvSpPr/>
          <p:nvPr/>
        </p:nvSpPr>
        <p:spPr>
          <a:xfrm>
            <a:off x="698778" y="854393"/>
            <a:ext cx="12792313" cy="656749"/>
          </a:xfrm>
          <a:prstGeom prst="rect">
            <a:avLst/>
          </a:prstGeom>
          <a:noFill/>
          <a:ln>
            <a:noFill/>
          </a:ln>
        </p:spPr>
        <p:txBody>
          <a:bodyPr anchorCtr="0" anchor="t" bIns="0" lIns="0" spcFirstLastPara="1" rIns="0" wrap="square" tIns="0">
            <a:noAutofit/>
          </a:bodyPr>
          <a:lstStyle/>
          <a:p>
            <a:pPr indent="0" lvl="0" marL="0" marR="0" rtl="0" algn="l">
              <a:lnSpc>
                <a:spcPct val="125609"/>
              </a:lnSpc>
              <a:spcBef>
                <a:spcPts val="0"/>
              </a:spcBef>
              <a:spcAft>
                <a:spcPts val="0"/>
              </a:spcAft>
              <a:buClr>
                <a:srgbClr val="1F1E1E"/>
              </a:buClr>
              <a:buSzPts val="4100"/>
              <a:buFont typeface="Alexandria SemiBold"/>
              <a:buNone/>
            </a:pPr>
            <a:r>
              <a:rPr b="1" i="0" lang="en-US" sz="4100" u="none" cap="none" strike="noStrike">
                <a:solidFill>
                  <a:srgbClr val="1F1E1E"/>
                </a:solidFill>
                <a:latin typeface="Alexandria SemiBold"/>
                <a:ea typeface="Alexandria SemiBold"/>
                <a:cs typeface="Alexandria SemiBold"/>
                <a:sym typeface="Alexandria SemiBold"/>
              </a:rPr>
              <a:t>Construction d'une Culture d'Entreprise Alignée</a:t>
            </a:r>
            <a:endParaRPr b="0" i="0" sz="4100" u="none" cap="none" strike="noStrike"/>
          </a:p>
        </p:txBody>
      </p:sp>
      <p:sp>
        <p:nvSpPr>
          <p:cNvPr id="151" name="Google Shape;151;p17"/>
          <p:cNvSpPr/>
          <p:nvPr/>
        </p:nvSpPr>
        <p:spPr>
          <a:xfrm>
            <a:off x="698778" y="1910477"/>
            <a:ext cx="4277797" cy="3098840"/>
          </a:xfrm>
          <a:prstGeom prst="roundRect">
            <a:avLst>
              <a:gd fmla="val 2706" name="adj"/>
            </a:avLst>
          </a:prstGeom>
          <a:solidFill>
            <a:srgbClr val="D5DCF6"/>
          </a:solidFill>
          <a:ln cap="flat" cmpd="sng" w="9525">
            <a:solidFill>
              <a:srgbClr val="BBC2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p:nvPr/>
        </p:nvSpPr>
        <p:spPr>
          <a:xfrm>
            <a:off x="906066" y="2117765"/>
            <a:ext cx="3126700" cy="328374"/>
          </a:xfrm>
          <a:prstGeom prst="rect">
            <a:avLst/>
          </a:prstGeom>
          <a:noFill/>
          <a:ln>
            <a:noFill/>
          </a:ln>
        </p:spPr>
        <p:txBody>
          <a:bodyPr anchorCtr="0" anchor="t" bIns="0" lIns="0" spcFirstLastPara="1" rIns="0" wrap="square" tIns="0">
            <a:noAutofit/>
          </a:bodyPr>
          <a:lstStyle/>
          <a:p>
            <a:pPr indent="0" lvl="0" marL="0" marR="0" rtl="0" algn="l">
              <a:lnSpc>
                <a:spcPct val="124390"/>
              </a:lnSpc>
              <a:spcBef>
                <a:spcPts val="0"/>
              </a:spcBef>
              <a:spcAft>
                <a:spcPts val="0"/>
              </a:spcAft>
              <a:buClr>
                <a:srgbClr val="3B3535"/>
              </a:buClr>
              <a:buSzPts val="2050"/>
              <a:buFont typeface="Alexandria SemiBold"/>
              <a:buNone/>
            </a:pPr>
            <a:r>
              <a:rPr b="1" i="0" lang="en-US" sz="2050" u="none" cap="none" strike="noStrike">
                <a:solidFill>
                  <a:srgbClr val="3B3535"/>
                </a:solidFill>
                <a:latin typeface="Alexandria SemiBold"/>
                <a:ea typeface="Alexandria SemiBold"/>
                <a:cs typeface="Alexandria SemiBold"/>
                <a:sym typeface="Alexandria SemiBold"/>
              </a:rPr>
              <a:t>Incarnation des Valeurs</a:t>
            </a:r>
            <a:endParaRPr b="0" i="0" sz="2050" u="none" cap="none" strike="noStrike"/>
          </a:p>
        </p:txBody>
      </p:sp>
      <p:sp>
        <p:nvSpPr>
          <p:cNvPr id="153" name="Google Shape;153;p17"/>
          <p:cNvSpPr/>
          <p:nvPr/>
        </p:nvSpPr>
        <p:spPr>
          <a:xfrm>
            <a:off x="906066" y="2565916"/>
            <a:ext cx="3863221" cy="2236113"/>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B3535"/>
              </a:buClr>
              <a:buSzPts val="1550"/>
              <a:buFont typeface="Sora Light"/>
              <a:buNone/>
            </a:pPr>
            <a:r>
              <a:rPr b="0" i="0" lang="en-US" sz="1550" u="none" cap="none" strike="noStrike">
                <a:solidFill>
                  <a:srgbClr val="3B3535"/>
                </a:solidFill>
                <a:latin typeface="Sora Light"/>
                <a:ea typeface="Sora Light"/>
                <a:cs typeface="Sora Light"/>
                <a:sym typeface="Sora Light"/>
              </a:rPr>
              <a:t>Les valeurs ne doivent pas rester théoriques mais s'incarner dans les comportements quotidiens de l'équipe. Chaque décision et interaction devient une opportunité de démontrer l'authenticité de ces engagements.</a:t>
            </a:r>
            <a:endParaRPr b="0" i="0" sz="1550" u="none" cap="none" strike="noStrike"/>
          </a:p>
        </p:txBody>
      </p:sp>
      <p:sp>
        <p:nvSpPr>
          <p:cNvPr id="154" name="Google Shape;154;p17"/>
          <p:cNvSpPr/>
          <p:nvPr/>
        </p:nvSpPr>
        <p:spPr>
          <a:xfrm>
            <a:off x="5176242" y="1910477"/>
            <a:ext cx="4277797" cy="3098840"/>
          </a:xfrm>
          <a:prstGeom prst="roundRect">
            <a:avLst>
              <a:gd fmla="val 2706" name="adj"/>
            </a:avLst>
          </a:prstGeom>
          <a:solidFill>
            <a:srgbClr val="D5DCF6"/>
          </a:solidFill>
          <a:ln cap="flat" cmpd="sng" w="9525">
            <a:solidFill>
              <a:srgbClr val="BBC2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a:off x="5383530" y="2117765"/>
            <a:ext cx="3400663" cy="328374"/>
          </a:xfrm>
          <a:prstGeom prst="rect">
            <a:avLst/>
          </a:prstGeom>
          <a:noFill/>
          <a:ln>
            <a:noFill/>
          </a:ln>
        </p:spPr>
        <p:txBody>
          <a:bodyPr anchorCtr="0" anchor="t" bIns="0" lIns="0" spcFirstLastPara="1" rIns="0" wrap="square" tIns="0">
            <a:noAutofit/>
          </a:bodyPr>
          <a:lstStyle/>
          <a:p>
            <a:pPr indent="0" lvl="0" marL="0" marR="0" rtl="0" algn="l">
              <a:lnSpc>
                <a:spcPct val="124390"/>
              </a:lnSpc>
              <a:spcBef>
                <a:spcPts val="0"/>
              </a:spcBef>
              <a:spcAft>
                <a:spcPts val="0"/>
              </a:spcAft>
              <a:buClr>
                <a:srgbClr val="3B3535"/>
              </a:buClr>
              <a:buSzPts val="2050"/>
              <a:buFont typeface="Alexandria SemiBold"/>
              <a:buNone/>
            </a:pPr>
            <a:r>
              <a:rPr b="1" i="0" lang="en-US" sz="2050" u="none" cap="none" strike="noStrike">
                <a:solidFill>
                  <a:srgbClr val="3B3535"/>
                </a:solidFill>
                <a:latin typeface="Alexandria SemiBold"/>
                <a:ea typeface="Alexandria SemiBold"/>
                <a:cs typeface="Alexandria SemiBold"/>
                <a:sym typeface="Alexandria SemiBold"/>
              </a:rPr>
              <a:t>Recrutement Stratégique</a:t>
            </a:r>
            <a:endParaRPr b="0" i="0" sz="2050" u="none" cap="none" strike="noStrike"/>
          </a:p>
        </p:txBody>
      </p:sp>
      <p:sp>
        <p:nvSpPr>
          <p:cNvPr id="156" name="Google Shape;156;p17"/>
          <p:cNvSpPr/>
          <p:nvPr/>
        </p:nvSpPr>
        <p:spPr>
          <a:xfrm>
            <a:off x="5383530" y="2565916"/>
            <a:ext cx="3863221" cy="1916668"/>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B3535"/>
              </a:buClr>
              <a:buSzPts val="1550"/>
              <a:buFont typeface="Sora Light"/>
              <a:buNone/>
            </a:pPr>
            <a:r>
              <a:rPr b="0" i="0" lang="en-US" sz="1550" u="none" cap="none" strike="noStrike">
                <a:solidFill>
                  <a:srgbClr val="3B3535"/>
                </a:solidFill>
                <a:latin typeface="Sora Light"/>
                <a:ea typeface="Sora Light"/>
                <a:cs typeface="Sora Light"/>
                <a:sym typeface="Sora Light"/>
              </a:rPr>
              <a:t>Sélectionnez des collaborateurs qui s'alignent naturellement avec vos valeurs fondamentales. L'adéquation culturelle est aussi importante que les compétences techniques pour maintenir l'intégrité de votre marque.</a:t>
            </a:r>
            <a:endParaRPr b="0" i="0" sz="1550" u="none" cap="none" strike="noStrike"/>
          </a:p>
        </p:txBody>
      </p:sp>
      <p:sp>
        <p:nvSpPr>
          <p:cNvPr id="157" name="Google Shape;157;p17"/>
          <p:cNvSpPr/>
          <p:nvPr/>
        </p:nvSpPr>
        <p:spPr>
          <a:xfrm>
            <a:off x="9653707" y="1910477"/>
            <a:ext cx="4277797" cy="3098840"/>
          </a:xfrm>
          <a:prstGeom prst="roundRect">
            <a:avLst>
              <a:gd fmla="val 2706" name="adj"/>
            </a:avLst>
          </a:prstGeom>
          <a:solidFill>
            <a:srgbClr val="D5DCF6"/>
          </a:solidFill>
          <a:ln cap="flat" cmpd="sng" w="9525">
            <a:solidFill>
              <a:srgbClr val="BBC2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p:nvPr/>
        </p:nvSpPr>
        <p:spPr>
          <a:xfrm>
            <a:off x="9860994" y="2117765"/>
            <a:ext cx="3147417" cy="328374"/>
          </a:xfrm>
          <a:prstGeom prst="rect">
            <a:avLst/>
          </a:prstGeom>
          <a:noFill/>
          <a:ln>
            <a:noFill/>
          </a:ln>
        </p:spPr>
        <p:txBody>
          <a:bodyPr anchorCtr="0" anchor="t" bIns="0" lIns="0" spcFirstLastPara="1" rIns="0" wrap="square" tIns="0">
            <a:noAutofit/>
          </a:bodyPr>
          <a:lstStyle/>
          <a:p>
            <a:pPr indent="0" lvl="0" marL="0" marR="0" rtl="0" algn="l">
              <a:lnSpc>
                <a:spcPct val="124390"/>
              </a:lnSpc>
              <a:spcBef>
                <a:spcPts val="0"/>
              </a:spcBef>
              <a:spcAft>
                <a:spcPts val="0"/>
              </a:spcAft>
              <a:buClr>
                <a:srgbClr val="3B3535"/>
              </a:buClr>
              <a:buSzPts val="2050"/>
              <a:buFont typeface="Alexandria SemiBold"/>
              <a:buNone/>
            </a:pPr>
            <a:r>
              <a:rPr b="1" i="0" lang="en-US" sz="2050" u="none" cap="none" strike="noStrike">
                <a:solidFill>
                  <a:srgbClr val="3B3535"/>
                </a:solidFill>
                <a:latin typeface="Alexandria SemiBold"/>
                <a:ea typeface="Alexandria SemiBold"/>
                <a:cs typeface="Alexandria SemiBold"/>
                <a:sym typeface="Alexandria SemiBold"/>
              </a:rPr>
              <a:t>Ambassadeurs Internes</a:t>
            </a:r>
            <a:endParaRPr b="0" i="0" sz="2050" u="none" cap="none" strike="noStrike"/>
          </a:p>
        </p:txBody>
      </p:sp>
      <p:sp>
        <p:nvSpPr>
          <p:cNvPr id="159" name="Google Shape;159;p17"/>
          <p:cNvSpPr/>
          <p:nvPr/>
        </p:nvSpPr>
        <p:spPr>
          <a:xfrm>
            <a:off x="9860994" y="2565916"/>
            <a:ext cx="3863221" cy="2236113"/>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B3535"/>
              </a:buClr>
              <a:buSzPts val="1550"/>
              <a:buFont typeface="Sora Light"/>
              <a:buNone/>
            </a:pPr>
            <a:r>
              <a:rPr b="0" i="0" lang="en-US" sz="1550" u="none" cap="none" strike="noStrike">
                <a:solidFill>
                  <a:srgbClr val="3B3535"/>
                </a:solidFill>
                <a:latin typeface="Sora Light"/>
                <a:ea typeface="Sora Light"/>
                <a:cs typeface="Sora Light"/>
                <a:sym typeface="Sora Light"/>
              </a:rPr>
              <a:t>Formez vos équipes pour qu'elles deviennent les premiers ambassadeurs de votre marque. Leur compréhension profonde et leur adhésion à votre mission sont essentielles à une communication authentique.</a:t>
            </a:r>
            <a:endParaRPr b="0" i="0" sz="1550" u="none" cap="none" strike="noStrike"/>
          </a:p>
        </p:txBody>
      </p:sp>
      <p:sp>
        <p:nvSpPr>
          <p:cNvPr id="160" name="Google Shape;160;p17"/>
          <p:cNvSpPr/>
          <p:nvPr/>
        </p:nvSpPr>
        <p:spPr>
          <a:xfrm>
            <a:off x="698778" y="5233868"/>
            <a:ext cx="13232844" cy="958334"/>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B3535"/>
              </a:buClr>
              <a:buSzPts val="1550"/>
              <a:buFont typeface="Sora Light"/>
              <a:buNone/>
            </a:pPr>
            <a:r>
              <a:rPr b="0" i="0" lang="en-US" sz="1550" u="none" cap="none" strike="noStrike">
                <a:solidFill>
                  <a:srgbClr val="3B3535"/>
                </a:solidFill>
                <a:latin typeface="Sora Light"/>
                <a:ea typeface="Sora Light"/>
                <a:cs typeface="Sora Light"/>
                <a:sym typeface="Sora Light"/>
              </a:rPr>
              <a:t>La culture d'entreprise constitue le moteur interne de votre marque, garantissant que l'expérience externe promise aux clients trouve sa source dans des convictions profondément ancrées en interne. Une marque forte s'appuie sur une culture organisationnelle alignée avec ses valeurs déclarées.</a:t>
            </a:r>
            <a:endParaRPr b="0" i="0" sz="1550" u="none" cap="none" strike="noStrike"/>
          </a:p>
        </p:txBody>
      </p:sp>
      <p:sp>
        <p:nvSpPr>
          <p:cNvPr id="161" name="Google Shape;161;p17"/>
          <p:cNvSpPr/>
          <p:nvPr/>
        </p:nvSpPr>
        <p:spPr>
          <a:xfrm>
            <a:off x="698778" y="6416754"/>
            <a:ext cx="13232844" cy="958334"/>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B3535"/>
              </a:buClr>
              <a:buSzPts val="1550"/>
              <a:buFont typeface="Sora Light"/>
              <a:buNone/>
            </a:pPr>
            <a:r>
              <a:rPr b="0" i="0" lang="en-US" sz="1550" u="none" cap="none" strike="noStrike">
                <a:solidFill>
                  <a:srgbClr val="3B3535"/>
                </a:solidFill>
                <a:latin typeface="Sora Light"/>
                <a:ea typeface="Sora Light"/>
                <a:cs typeface="Sora Light"/>
                <a:sym typeface="Sora Light"/>
              </a:rPr>
              <a:t>Cette cohérence entre l'image projetée et la réalité vécue par les équipes crée une authenticité perceptible par les clients et partenaires. Dans un monde où la transparence s'impose progressivement, cette intégration entre culture interne et promesse externe devient un avantage concurrentiel déterminant.</a:t>
            </a:r>
            <a:endParaRPr b="0" i="0" sz="1550" u="none" cap="none" strike="noStrike"/>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p:nvPr/>
        </p:nvSpPr>
        <p:spPr>
          <a:xfrm>
            <a:off x="647105" y="508516"/>
            <a:ext cx="10916126" cy="608171"/>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F1E1E"/>
              </a:buClr>
              <a:buSzPts val="3800"/>
              <a:buFont typeface="Alexandria SemiBold"/>
              <a:buNone/>
            </a:pPr>
            <a:r>
              <a:rPr b="1" i="0" lang="en-US" sz="3800" u="none" cap="none" strike="noStrike">
                <a:solidFill>
                  <a:srgbClr val="1F1E1E"/>
                </a:solidFill>
                <a:latin typeface="Alexandria SemiBold"/>
                <a:ea typeface="Alexandria SemiBold"/>
                <a:cs typeface="Alexandria SemiBold"/>
                <a:sym typeface="Alexandria SemiBold"/>
              </a:rPr>
              <a:t>Activation et Gestion Continue de la Marque</a:t>
            </a:r>
            <a:endParaRPr b="0" i="0" sz="3800" u="none" cap="none" strike="noStrike"/>
          </a:p>
        </p:txBody>
      </p:sp>
      <p:sp>
        <p:nvSpPr>
          <p:cNvPr id="168" name="Google Shape;168;p18"/>
          <p:cNvSpPr/>
          <p:nvPr/>
        </p:nvSpPr>
        <p:spPr>
          <a:xfrm>
            <a:off x="2270998" y="2228612"/>
            <a:ext cx="2433042" cy="304205"/>
          </a:xfrm>
          <a:prstGeom prst="rect">
            <a:avLst/>
          </a:prstGeom>
          <a:noFill/>
          <a:ln>
            <a:noFill/>
          </a:ln>
        </p:spPr>
        <p:txBody>
          <a:bodyPr anchorCtr="0" anchor="t" bIns="0" lIns="0" spcFirstLastPara="1" rIns="0" wrap="square" tIns="0">
            <a:noAutofit/>
          </a:bodyPr>
          <a:lstStyle/>
          <a:p>
            <a:pPr indent="0" lvl="0" marL="0" marR="0" rtl="0" algn="r">
              <a:lnSpc>
                <a:spcPct val="123684"/>
              </a:lnSpc>
              <a:spcBef>
                <a:spcPts val="0"/>
              </a:spcBef>
              <a:spcAft>
                <a:spcPts val="0"/>
              </a:spcAft>
              <a:buClr>
                <a:srgbClr val="3B3535"/>
              </a:buClr>
              <a:buSzPts val="1900"/>
              <a:buFont typeface="Alexandria SemiBold"/>
              <a:buNone/>
            </a:pPr>
            <a:r>
              <a:rPr b="1" i="0" lang="en-US" sz="1900" u="none" cap="none" strike="noStrike">
                <a:solidFill>
                  <a:srgbClr val="3B3535"/>
                </a:solidFill>
                <a:latin typeface="Alexandria SemiBold"/>
                <a:ea typeface="Alexandria SemiBold"/>
                <a:cs typeface="Alexandria SemiBold"/>
                <a:sym typeface="Alexandria SemiBold"/>
              </a:rPr>
              <a:t>Déploiement</a:t>
            </a:r>
            <a:endParaRPr b="0" i="0" sz="1900" u="none" cap="none" strike="noStrike"/>
          </a:p>
        </p:txBody>
      </p:sp>
      <p:sp>
        <p:nvSpPr>
          <p:cNvPr id="169" name="Google Shape;169;p18"/>
          <p:cNvSpPr/>
          <p:nvPr/>
        </p:nvSpPr>
        <p:spPr>
          <a:xfrm>
            <a:off x="647105" y="2643664"/>
            <a:ext cx="4056936" cy="295751"/>
          </a:xfrm>
          <a:prstGeom prst="rect">
            <a:avLst/>
          </a:prstGeom>
          <a:noFill/>
          <a:ln>
            <a:noFill/>
          </a:ln>
        </p:spPr>
        <p:txBody>
          <a:bodyPr anchorCtr="0" anchor="t" bIns="0" lIns="0" spcFirstLastPara="1" rIns="0" wrap="square" tIns="0">
            <a:noAutofit/>
          </a:bodyPr>
          <a:lstStyle/>
          <a:p>
            <a:pPr indent="0" lvl="0" marL="0" marR="0" rtl="0" algn="r">
              <a:lnSpc>
                <a:spcPct val="158620"/>
              </a:lnSpc>
              <a:spcBef>
                <a:spcPts val="0"/>
              </a:spcBef>
              <a:spcAft>
                <a:spcPts val="0"/>
              </a:spcAft>
              <a:buClr>
                <a:srgbClr val="3B3535"/>
              </a:buClr>
              <a:buSzPts val="1450"/>
              <a:buFont typeface="Sora Light"/>
              <a:buNone/>
            </a:pPr>
            <a:r>
              <a:rPr b="0" i="0" lang="en-US" sz="1450" u="none" cap="none" strike="noStrike">
                <a:solidFill>
                  <a:srgbClr val="3B3535"/>
                </a:solidFill>
                <a:latin typeface="Sora Light"/>
                <a:ea typeface="Sora Light"/>
                <a:cs typeface="Sora Light"/>
                <a:sym typeface="Sora Light"/>
              </a:rPr>
              <a:t>Lancement coordonné sur tous les canaux</a:t>
            </a:r>
            <a:endParaRPr b="0" i="0" sz="1450" u="none" cap="none" strike="noStrike"/>
          </a:p>
        </p:txBody>
      </p:sp>
      <p:pic>
        <p:nvPicPr>
          <p:cNvPr descr="preencoded.png" id="170" name="Google Shape;170;p18"/>
          <p:cNvPicPr preferRelativeResize="0"/>
          <p:nvPr/>
        </p:nvPicPr>
        <p:blipFill rotWithShape="1">
          <a:blip r:embed="rId3">
            <a:alphaModFix/>
          </a:blip>
          <a:srcRect b="0" l="0" r="0" t="0"/>
          <a:stretch/>
        </p:blipFill>
        <p:spPr>
          <a:xfrm>
            <a:off x="4981337" y="1486495"/>
            <a:ext cx="4667607" cy="4667607"/>
          </a:xfrm>
          <a:prstGeom prst="rect">
            <a:avLst/>
          </a:prstGeom>
          <a:noFill/>
          <a:ln>
            <a:noFill/>
          </a:ln>
        </p:spPr>
      </p:pic>
      <p:pic>
        <p:nvPicPr>
          <p:cNvPr descr="preencoded.png" id="171" name="Google Shape;171;p18"/>
          <p:cNvPicPr preferRelativeResize="0"/>
          <p:nvPr/>
        </p:nvPicPr>
        <p:blipFill rotWithShape="1">
          <a:blip r:embed="rId4">
            <a:alphaModFix/>
          </a:blip>
          <a:srcRect b="0" l="0" r="0" t="0"/>
          <a:stretch/>
        </p:blipFill>
        <p:spPr>
          <a:xfrm>
            <a:off x="6237327" y="2310765"/>
            <a:ext cx="276582" cy="345758"/>
          </a:xfrm>
          <a:prstGeom prst="rect">
            <a:avLst/>
          </a:prstGeom>
          <a:noFill/>
          <a:ln>
            <a:noFill/>
          </a:ln>
        </p:spPr>
      </p:pic>
      <p:sp>
        <p:nvSpPr>
          <p:cNvPr id="172" name="Google Shape;172;p18"/>
          <p:cNvSpPr/>
          <p:nvPr/>
        </p:nvSpPr>
        <p:spPr>
          <a:xfrm>
            <a:off x="9926241" y="2228612"/>
            <a:ext cx="2433042" cy="304205"/>
          </a:xfrm>
          <a:prstGeom prst="rect">
            <a:avLst/>
          </a:prstGeom>
          <a:noFill/>
          <a:ln>
            <a:noFill/>
          </a:ln>
        </p:spPr>
        <p:txBody>
          <a:bodyPr anchorCtr="0" anchor="t" bIns="0" lIns="0" spcFirstLastPara="1" rIns="0" wrap="square" tIns="0">
            <a:noAutofit/>
          </a:bodyPr>
          <a:lstStyle/>
          <a:p>
            <a:pPr indent="0" lvl="0" marL="0" marR="0" rtl="0" algn="l">
              <a:lnSpc>
                <a:spcPct val="123684"/>
              </a:lnSpc>
              <a:spcBef>
                <a:spcPts val="0"/>
              </a:spcBef>
              <a:spcAft>
                <a:spcPts val="0"/>
              </a:spcAft>
              <a:buClr>
                <a:srgbClr val="3B3535"/>
              </a:buClr>
              <a:buSzPts val="1900"/>
              <a:buFont typeface="Alexandria SemiBold"/>
              <a:buNone/>
            </a:pPr>
            <a:r>
              <a:rPr b="1" i="0" lang="en-US" sz="1900" u="none" cap="none" strike="noStrike">
                <a:solidFill>
                  <a:srgbClr val="3B3535"/>
                </a:solidFill>
                <a:latin typeface="Alexandria SemiBold"/>
                <a:ea typeface="Alexandria SemiBold"/>
                <a:cs typeface="Alexandria SemiBold"/>
                <a:sym typeface="Alexandria SemiBold"/>
              </a:rPr>
              <a:t>Mesure</a:t>
            </a:r>
            <a:endParaRPr b="0" i="0" sz="1900" u="none" cap="none" strike="noStrike"/>
          </a:p>
        </p:txBody>
      </p:sp>
      <p:sp>
        <p:nvSpPr>
          <p:cNvPr id="173" name="Google Shape;173;p18"/>
          <p:cNvSpPr/>
          <p:nvPr/>
        </p:nvSpPr>
        <p:spPr>
          <a:xfrm>
            <a:off x="9926241" y="2643664"/>
            <a:ext cx="4057055" cy="295751"/>
          </a:xfrm>
          <a:prstGeom prst="rect">
            <a:avLst/>
          </a:prstGeom>
          <a:noFill/>
          <a:ln>
            <a:noFill/>
          </a:ln>
        </p:spPr>
        <p:txBody>
          <a:bodyPr anchorCtr="0" anchor="t" bIns="0" lIns="0" spcFirstLastPara="1" rIns="0" wrap="square" tIns="0">
            <a:noAutofit/>
          </a:bodyPr>
          <a:lstStyle/>
          <a:p>
            <a:pPr indent="0" lvl="0" marL="0" marR="0" rtl="0" algn="l">
              <a:lnSpc>
                <a:spcPct val="158620"/>
              </a:lnSpc>
              <a:spcBef>
                <a:spcPts val="0"/>
              </a:spcBef>
              <a:spcAft>
                <a:spcPts val="0"/>
              </a:spcAft>
              <a:buClr>
                <a:srgbClr val="3B3535"/>
              </a:buClr>
              <a:buSzPts val="1450"/>
              <a:buFont typeface="Sora Light"/>
              <a:buNone/>
            </a:pPr>
            <a:r>
              <a:rPr b="0" i="0" lang="en-US" sz="1450" u="none" cap="none" strike="noStrike">
                <a:solidFill>
                  <a:srgbClr val="3B3535"/>
                </a:solidFill>
                <a:latin typeface="Sora Light"/>
                <a:ea typeface="Sora Light"/>
                <a:cs typeface="Sora Light"/>
                <a:sym typeface="Sora Light"/>
              </a:rPr>
              <a:t>Suivi des indicateurs de performance</a:t>
            </a:r>
            <a:endParaRPr b="0" i="0" sz="1450" u="none" cap="none" strike="noStrike"/>
          </a:p>
        </p:txBody>
      </p:sp>
      <p:pic>
        <p:nvPicPr>
          <p:cNvPr descr="preencoded.png" id="174" name="Google Shape;174;p18"/>
          <p:cNvPicPr preferRelativeResize="0"/>
          <p:nvPr/>
        </p:nvPicPr>
        <p:blipFill rotWithShape="1">
          <a:blip r:embed="rId5">
            <a:alphaModFix/>
          </a:blip>
          <a:srcRect b="0" l="0" r="0" t="0"/>
          <a:stretch/>
        </p:blipFill>
        <p:spPr>
          <a:xfrm>
            <a:off x="4981337" y="1486495"/>
            <a:ext cx="4667607" cy="4667607"/>
          </a:xfrm>
          <a:prstGeom prst="rect">
            <a:avLst/>
          </a:prstGeom>
          <a:noFill/>
          <a:ln>
            <a:noFill/>
          </a:ln>
        </p:spPr>
      </p:pic>
      <p:pic>
        <p:nvPicPr>
          <p:cNvPr descr="preencoded.png" id="175" name="Google Shape;175;p18"/>
          <p:cNvPicPr preferRelativeResize="0"/>
          <p:nvPr/>
        </p:nvPicPr>
        <p:blipFill rotWithShape="1">
          <a:blip r:embed="rId6">
            <a:alphaModFix/>
          </a:blip>
          <a:srcRect b="0" l="0" r="0" t="0"/>
          <a:stretch/>
        </p:blipFill>
        <p:spPr>
          <a:xfrm>
            <a:off x="8513326" y="2707958"/>
            <a:ext cx="276582" cy="345758"/>
          </a:xfrm>
          <a:prstGeom prst="rect">
            <a:avLst/>
          </a:prstGeom>
          <a:noFill/>
          <a:ln>
            <a:noFill/>
          </a:ln>
        </p:spPr>
      </p:pic>
      <p:sp>
        <p:nvSpPr>
          <p:cNvPr id="176" name="Google Shape;176;p18"/>
          <p:cNvSpPr/>
          <p:nvPr/>
        </p:nvSpPr>
        <p:spPr>
          <a:xfrm>
            <a:off x="9926241" y="4701064"/>
            <a:ext cx="2433042" cy="304205"/>
          </a:xfrm>
          <a:prstGeom prst="rect">
            <a:avLst/>
          </a:prstGeom>
          <a:noFill/>
          <a:ln>
            <a:noFill/>
          </a:ln>
        </p:spPr>
        <p:txBody>
          <a:bodyPr anchorCtr="0" anchor="t" bIns="0" lIns="0" spcFirstLastPara="1" rIns="0" wrap="square" tIns="0">
            <a:noAutofit/>
          </a:bodyPr>
          <a:lstStyle/>
          <a:p>
            <a:pPr indent="0" lvl="0" marL="0" marR="0" rtl="0" algn="l">
              <a:lnSpc>
                <a:spcPct val="123684"/>
              </a:lnSpc>
              <a:spcBef>
                <a:spcPts val="0"/>
              </a:spcBef>
              <a:spcAft>
                <a:spcPts val="0"/>
              </a:spcAft>
              <a:buClr>
                <a:srgbClr val="3B3535"/>
              </a:buClr>
              <a:buSzPts val="1900"/>
              <a:buFont typeface="Alexandria SemiBold"/>
              <a:buNone/>
            </a:pPr>
            <a:r>
              <a:rPr b="1" i="0" lang="en-US" sz="1900" u="none" cap="none" strike="noStrike">
                <a:solidFill>
                  <a:srgbClr val="3B3535"/>
                </a:solidFill>
                <a:latin typeface="Alexandria SemiBold"/>
                <a:ea typeface="Alexandria SemiBold"/>
                <a:cs typeface="Alexandria SemiBold"/>
                <a:sym typeface="Alexandria SemiBold"/>
              </a:rPr>
              <a:t>Évaluation</a:t>
            </a:r>
            <a:endParaRPr b="0" i="0" sz="1900" u="none" cap="none" strike="noStrike"/>
          </a:p>
        </p:txBody>
      </p:sp>
      <p:sp>
        <p:nvSpPr>
          <p:cNvPr id="177" name="Google Shape;177;p18"/>
          <p:cNvSpPr/>
          <p:nvPr/>
        </p:nvSpPr>
        <p:spPr>
          <a:xfrm>
            <a:off x="9926241" y="5116116"/>
            <a:ext cx="4057055" cy="295751"/>
          </a:xfrm>
          <a:prstGeom prst="rect">
            <a:avLst/>
          </a:prstGeom>
          <a:noFill/>
          <a:ln>
            <a:noFill/>
          </a:ln>
        </p:spPr>
        <p:txBody>
          <a:bodyPr anchorCtr="0" anchor="t" bIns="0" lIns="0" spcFirstLastPara="1" rIns="0" wrap="square" tIns="0">
            <a:noAutofit/>
          </a:bodyPr>
          <a:lstStyle/>
          <a:p>
            <a:pPr indent="0" lvl="0" marL="0" marR="0" rtl="0" algn="l">
              <a:lnSpc>
                <a:spcPct val="158620"/>
              </a:lnSpc>
              <a:spcBef>
                <a:spcPts val="0"/>
              </a:spcBef>
              <a:spcAft>
                <a:spcPts val="0"/>
              </a:spcAft>
              <a:buClr>
                <a:srgbClr val="3B3535"/>
              </a:buClr>
              <a:buSzPts val="1450"/>
              <a:buFont typeface="Sora Light"/>
              <a:buNone/>
            </a:pPr>
            <a:r>
              <a:rPr b="0" i="0" lang="en-US" sz="1450" u="none" cap="none" strike="noStrike">
                <a:solidFill>
                  <a:srgbClr val="3B3535"/>
                </a:solidFill>
                <a:latin typeface="Sora Light"/>
                <a:ea typeface="Sora Light"/>
                <a:cs typeface="Sora Light"/>
                <a:sym typeface="Sora Light"/>
              </a:rPr>
              <a:t>Analyse des perceptions et retours</a:t>
            </a:r>
            <a:endParaRPr b="0" i="0" sz="1450" u="none" cap="none" strike="noStrike"/>
          </a:p>
        </p:txBody>
      </p:sp>
      <p:pic>
        <p:nvPicPr>
          <p:cNvPr descr="preencoded.png" id="178" name="Google Shape;178;p18"/>
          <p:cNvPicPr preferRelativeResize="0"/>
          <p:nvPr/>
        </p:nvPicPr>
        <p:blipFill rotWithShape="1">
          <a:blip r:embed="rId7">
            <a:alphaModFix/>
          </a:blip>
          <a:srcRect b="0" l="0" r="0" t="0"/>
          <a:stretch/>
        </p:blipFill>
        <p:spPr>
          <a:xfrm>
            <a:off x="4981337" y="1486495"/>
            <a:ext cx="4667607" cy="4667607"/>
          </a:xfrm>
          <a:prstGeom prst="rect">
            <a:avLst/>
          </a:prstGeom>
          <a:noFill/>
          <a:ln>
            <a:noFill/>
          </a:ln>
        </p:spPr>
      </p:pic>
      <p:pic>
        <p:nvPicPr>
          <p:cNvPr descr="preencoded.png" id="179" name="Google Shape;179;p18"/>
          <p:cNvPicPr preferRelativeResize="0"/>
          <p:nvPr/>
        </p:nvPicPr>
        <p:blipFill rotWithShape="1">
          <a:blip r:embed="rId8">
            <a:alphaModFix/>
          </a:blip>
          <a:srcRect b="0" l="0" r="0" t="0"/>
          <a:stretch/>
        </p:blipFill>
        <p:spPr>
          <a:xfrm>
            <a:off x="8116133" y="4983956"/>
            <a:ext cx="276582" cy="345758"/>
          </a:xfrm>
          <a:prstGeom prst="rect">
            <a:avLst/>
          </a:prstGeom>
          <a:noFill/>
          <a:ln>
            <a:noFill/>
          </a:ln>
        </p:spPr>
      </p:pic>
      <p:sp>
        <p:nvSpPr>
          <p:cNvPr id="180" name="Google Shape;180;p18"/>
          <p:cNvSpPr/>
          <p:nvPr/>
        </p:nvSpPr>
        <p:spPr>
          <a:xfrm>
            <a:off x="2270998" y="4701064"/>
            <a:ext cx="2433042" cy="304205"/>
          </a:xfrm>
          <a:prstGeom prst="rect">
            <a:avLst/>
          </a:prstGeom>
          <a:noFill/>
          <a:ln>
            <a:noFill/>
          </a:ln>
        </p:spPr>
        <p:txBody>
          <a:bodyPr anchorCtr="0" anchor="t" bIns="0" lIns="0" spcFirstLastPara="1" rIns="0" wrap="square" tIns="0">
            <a:noAutofit/>
          </a:bodyPr>
          <a:lstStyle/>
          <a:p>
            <a:pPr indent="0" lvl="0" marL="0" marR="0" rtl="0" algn="r">
              <a:lnSpc>
                <a:spcPct val="123684"/>
              </a:lnSpc>
              <a:spcBef>
                <a:spcPts val="0"/>
              </a:spcBef>
              <a:spcAft>
                <a:spcPts val="0"/>
              </a:spcAft>
              <a:buClr>
                <a:srgbClr val="3B3535"/>
              </a:buClr>
              <a:buSzPts val="1900"/>
              <a:buFont typeface="Alexandria SemiBold"/>
              <a:buNone/>
            </a:pPr>
            <a:r>
              <a:rPr b="1" i="0" lang="en-US" sz="1900" u="none" cap="none" strike="noStrike">
                <a:solidFill>
                  <a:srgbClr val="3B3535"/>
                </a:solidFill>
                <a:latin typeface="Alexandria SemiBold"/>
                <a:ea typeface="Alexandria SemiBold"/>
                <a:cs typeface="Alexandria SemiBold"/>
                <a:sym typeface="Alexandria SemiBold"/>
              </a:rPr>
              <a:t>Adaptation</a:t>
            </a:r>
            <a:endParaRPr b="0" i="0" sz="1900" u="none" cap="none" strike="noStrike"/>
          </a:p>
        </p:txBody>
      </p:sp>
      <p:sp>
        <p:nvSpPr>
          <p:cNvPr id="181" name="Google Shape;181;p18"/>
          <p:cNvSpPr/>
          <p:nvPr/>
        </p:nvSpPr>
        <p:spPr>
          <a:xfrm>
            <a:off x="647105" y="5116116"/>
            <a:ext cx="4056936" cy="295751"/>
          </a:xfrm>
          <a:prstGeom prst="rect">
            <a:avLst/>
          </a:prstGeom>
          <a:noFill/>
          <a:ln>
            <a:noFill/>
          </a:ln>
        </p:spPr>
        <p:txBody>
          <a:bodyPr anchorCtr="0" anchor="t" bIns="0" lIns="0" spcFirstLastPara="1" rIns="0" wrap="square" tIns="0">
            <a:noAutofit/>
          </a:bodyPr>
          <a:lstStyle/>
          <a:p>
            <a:pPr indent="0" lvl="0" marL="0" marR="0" rtl="0" algn="r">
              <a:lnSpc>
                <a:spcPct val="158620"/>
              </a:lnSpc>
              <a:spcBef>
                <a:spcPts val="0"/>
              </a:spcBef>
              <a:spcAft>
                <a:spcPts val="0"/>
              </a:spcAft>
              <a:buClr>
                <a:srgbClr val="3B3535"/>
              </a:buClr>
              <a:buSzPts val="1450"/>
              <a:buFont typeface="Sora Light"/>
              <a:buNone/>
            </a:pPr>
            <a:r>
              <a:rPr b="0" i="0" lang="en-US" sz="1450" u="none" cap="none" strike="noStrike">
                <a:solidFill>
                  <a:srgbClr val="3B3535"/>
                </a:solidFill>
                <a:latin typeface="Sora Light"/>
                <a:ea typeface="Sora Light"/>
                <a:cs typeface="Sora Light"/>
                <a:sym typeface="Sora Light"/>
              </a:rPr>
              <a:t>Ajustements stratégiques continus</a:t>
            </a:r>
            <a:endParaRPr b="0" i="0" sz="1450" u="none" cap="none" strike="noStrike"/>
          </a:p>
        </p:txBody>
      </p:sp>
      <p:pic>
        <p:nvPicPr>
          <p:cNvPr descr="preencoded.png" id="182" name="Google Shape;182;p18"/>
          <p:cNvPicPr preferRelativeResize="0"/>
          <p:nvPr/>
        </p:nvPicPr>
        <p:blipFill rotWithShape="1">
          <a:blip r:embed="rId9">
            <a:alphaModFix/>
          </a:blip>
          <a:srcRect b="0" l="0" r="0" t="0"/>
          <a:stretch/>
        </p:blipFill>
        <p:spPr>
          <a:xfrm>
            <a:off x="4981337" y="1486495"/>
            <a:ext cx="4667607" cy="4667607"/>
          </a:xfrm>
          <a:prstGeom prst="rect">
            <a:avLst/>
          </a:prstGeom>
          <a:noFill/>
          <a:ln>
            <a:noFill/>
          </a:ln>
        </p:spPr>
      </p:pic>
      <p:pic>
        <p:nvPicPr>
          <p:cNvPr descr="preencoded.png" id="183" name="Google Shape;183;p18"/>
          <p:cNvPicPr preferRelativeResize="0"/>
          <p:nvPr/>
        </p:nvPicPr>
        <p:blipFill rotWithShape="1">
          <a:blip r:embed="rId10">
            <a:alphaModFix/>
          </a:blip>
          <a:srcRect b="0" l="0" r="0" t="0"/>
          <a:stretch/>
        </p:blipFill>
        <p:spPr>
          <a:xfrm>
            <a:off x="5840135" y="4586764"/>
            <a:ext cx="276582" cy="345758"/>
          </a:xfrm>
          <a:prstGeom prst="rect">
            <a:avLst/>
          </a:prstGeom>
          <a:noFill/>
          <a:ln>
            <a:noFill/>
          </a:ln>
        </p:spPr>
      </p:pic>
      <p:sp>
        <p:nvSpPr>
          <p:cNvPr id="184" name="Google Shape;184;p18"/>
          <p:cNvSpPr/>
          <p:nvPr/>
        </p:nvSpPr>
        <p:spPr>
          <a:xfrm>
            <a:off x="647105" y="6362105"/>
            <a:ext cx="13336191" cy="591503"/>
          </a:xfrm>
          <a:prstGeom prst="rect">
            <a:avLst/>
          </a:prstGeom>
          <a:noFill/>
          <a:ln>
            <a:noFill/>
          </a:ln>
        </p:spPr>
        <p:txBody>
          <a:bodyPr anchorCtr="0" anchor="t" bIns="0" lIns="0" spcFirstLastPara="1" rIns="0" wrap="square" tIns="0">
            <a:noAutofit/>
          </a:bodyPr>
          <a:lstStyle/>
          <a:p>
            <a:pPr indent="0" lvl="0" marL="0" marR="0" rtl="0" algn="l">
              <a:lnSpc>
                <a:spcPct val="158620"/>
              </a:lnSpc>
              <a:spcBef>
                <a:spcPts val="0"/>
              </a:spcBef>
              <a:spcAft>
                <a:spcPts val="0"/>
              </a:spcAft>
              <a:buClr>
                <a:srgbClr val="3B3535"/>
              </a:buClr>
              <a:buSzPts val="1450"/>
              <a:buFont typeface="Sora Light"/>
              <a:buNone/>
            </a:pPr>
            <a:r>
              <a:rPr b="0" i="0" lang="en-US" sz="1450" u="none" cap="none" strike="noStrike">
                <a:solidFill>
                  <a:srgbClr val="3B3535"/>
                </a:solidFill>
                <a:latin typeface="Sora Light"/>
                <a:ea typeface="Sora Light"/>
                <a:cs typeface="Sora Light"/>
                <a:sym typeface="Sora Light"/>
              </a:rPr>
              <a:t>La création d'une marque n'est pas un projet ponctuel mais un processus continu. Après avoir défini votre stratégie, identité visuelle et narratif, vous devez orchestrer un déploiement coordonné à travers tous vos points de contact – digital, physique et humain.</a:t>
            </a:r>
            <a:endParaRPr b="0" i="0" sz="1450" u="none" cap="none" strike="noStrike"/>
          </a:p>
        </p:txBody>
      </p:sp>
      <p:sp>
        <p:nvSpPr>
          <p:cNvPr id="185" name="Google Shape;185;p18"/>
          <p:cNvSpPr/>
          <p:nvPr/>
        </p:nvSpPr>
        <p:spPr>
          <a:xfrm>
            <a:off x="647105" y="7161609"/>
            <a:ext cx="13336191" cy="887254"/>
          </a:xfrm>
          <a:prstGeom prst="rect">
            <a:avLst/>
          </a:prstGeom>
          <a:noFill/>
          <a:ln>
            <a:noFill/>
          </a:ln>
        </p:spPr>
        <p:txBody>
          <a:bodyPr anchorCtr="0" anchor="t" bIns="0" lIns="0" spcFirstLastPara="1" rIns="0" wrap="square" tIns="0">
            <a:noAutofit/>
          </a:bodyPr>
          <a:lstStyle/>
          <a:p>
            <a:pPr indent="0" lvl="0" marL="0" marR="0" rtl="0" algn="l">
              <a:lnSpc>
                <a:spcPct val="158620"/>
              </a:lnSpc>
              <a:spcBef>
                <a:spcPts val="0"/>
              </a:spcBef>
              <a:spcAft>
                <a:spcPts val="0"/>
              </a:spcAft>
              <a:buClr>
                <a:srgbClr val="3B3535"/>
              </a:buClr>
              <a:buSzPts val="1450"/>
              <a:buFont typeface="Sora Light"/>
              <a:buNone/>
            </a:pPr>
            <a:r>
              <a:rPr b="0" i="0" lang="en-US" sz="1450" u="none" cap="none" strike="noStrike">
                <a:solidFill>
                  <a:srgbClr val="3B3535"/>
                </a:solidFill>
                <a:latin typeface="Sora Light"/>
                <a:ea typeface="Sora Light"/>
                <a:cs typeface="Sora Light"/>
                <a:sym typeface="Sora Light"/>
              </a:rPr>
              <a:t>Établissez des métriques claires pour évaluer régulièrement la performance de votre marque : notoriété, perception, fidélité et valorisation. Une marque est un actif vivant qui nécessite une attention constante et des ajustements stratégiques pour rester pertinente face aux évolutions du marché et des attentes des consommateurs.</a:t>
            </a:r>
            <a:endParaRPr b="0" i="0" sz="1450" u="none" cap="none" strike="noStrike"/>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